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86" r:id="rId3"/>
    <p:sldId id="455" r:id="rId4"/>
    <p:sldId id="498" r:id="rId5"/>
    <p:sldId id="404" r:id="rId6"/>
    <p:sldId id="487" r:id="rId7"/>
    <p:sldId id="488" r:id="rId8"/>
    <p:sldId id="456" r:id="rId9"/>
    <p:sldId id="372" r:id="rId10"/>
    <p:sldId id="339" r:id="rId11"/>
    <p:sldId id="556" r:id="rId12"/>
    <p:sldId id="546" r:id="rId13"/>
    <p:sldId id="373" r:id="rId14"/>
    <p:sldId id="489" r:id="rId15"/>
    <p:sldId id="490" r:id="rId16"/>
    <p:sldId id="491" r:id="rId17"/>
    <p:sldId id="492" r:id="rId18"/>
    <p:sldId id="406" r:id="rId19"/>
    <p:sldId id="414" r:id="rId20"/>
    <p:sldId id="411" r:id="rId21"/>
    <p:sldId id="413" r:id="rId22"/>
    <p:sldId id="493" r:id="rId23"/>
    <p:sldId id="405" r:id="rId24"/>
    <p:sldId id="459" r:id="rId25"/>
    <p:sldId id="461" r:id="rId26"/>
    <p:sldId id="460" r:id="rId27"/>
    <p:sldId id="494" r:id="rId28"/>
    <p:sldId id="476" r:id="rId29"/>
    <p:sldId id="470" r:id="rId30"/>
    <p:sldId id="417" r:id="rId31"/>
    <p:sldId id="495" r:id="rId32"/>
    <p:sldId id="477" r:id="rId33"/>
    <p:sldId id="418" r:id="rId34"/>
    <p:sldId id="419" r:id="rId35"/>
    <p:sldId id="496" r:id="rId36"/>
    <p:sldId id="553" r:id="rId37"/>
    <p:sldId id="554" r:id="rId38"/>
    <p:sldId id="555" r:id="rId39"/>
    <p:sldId id="551" r:id="rId40"/>
    <p:sldId id="548" r:id="rId41"/>
    <p:sldId id="550" r:id="rId42"/>
    <p:sldId id="514" r:id="rId43"/>
    <p:sldId id="515" r:id="rId44"/>
    <p:sldId id="516" r:id="rId45"/>
    <p:sldId id="517" r:id="rId46"/>
    <p:sldId id="518" r:id="rId47"/>
    <p:sldId id="45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Wilkins" initials="JW" lastIdx="10" clrIdx="0">
    <p:extLst>
      <p:ext uri="{19B8F6BF-5375-455C-9EA6-DF929625EA0E}">
        <p15:presenceInfo xmlns:p15="http://schemas.microsoft.com/office/powerpoint/2012/main" userId="Justin Wilki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0099"/>
    <a:srgbClr val="E08836"/>
    <a:srgbClr val="376092"/>
    <a:srgbClr val="D7E4BD"/>
    <a:srgbClr val="EBF1DE"/>
    <a:srgbClr val="F6F9FC"/>
    <a:srgbClr val="FFFFFF"/>
    <a:srgbClr val="B40000"/>
    <a:srgbClr val="F1C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6405"/>
  </p:normalViewPr>
  <p:slideViewPr>
    <p:cSldViewPr>
      <p:cViewPr varScale="1">
        <p:scale>
          <a:sx n="87" d="100"/>
          <a:sy n="87" d="100"/>
        </p:scale>
        <p:origin x="42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22"/>
    </p:cViewPr>
  </p:sorter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31/05/2019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31/05/2019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6C08A-A17A-4DB8-9C65-9956B5E1A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32" y="4787964"/>
            <a:ext cx="3513536" cy="17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5D413-8FFD-483D-8826-17A84E5634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6271240"/>
            <a:ext cx="104411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nkeizer/vpc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mixrdevelopment/nlmixr-examples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development/nlmixr-examples/tree/master/case-study-warfari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lmixr.info@gmail.co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development.github.io/nlmixr_bookdown/" TargetMode="External"/><Relationship Id="rId7" Type="http://schemas.openxmlformats.org/officeDocument/2006/relationships/hyperlink" Target="https://www.linkedin.com/groups/8621368/" TargetMode="External"/><Relationship Id="rId2" Type="http://schemas.openxmlformats.org/officeDocument/2006/relationships/hyperlink" Target="https://github.com/nlmixrdevelopmen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nlmixrdevelopment/Publications" TargetMode="External"/><Relationship Id="rId5" Type="http://schemas.openxmlformats.org/officeDocument/2006/relationships/hyperlink" Target="https://github.com/nlmixrdevelopment/ACoP9-2018" TargetMode="External"/><Relationship Id="rId4" Type="http://schemas.openxmlformats.org/officeDocument/2006/relationships/hyperlink" Target="https://github.com/nlmixrdevelopment/PAGE-201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lmixrdevelopment.github.io/RxODE/articles/RxODE-model-types.html#solved-compartment-model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r: an open-source package for pharmacometric modelling in R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2967608" y="2204864"/>
            <a:ext cx="6400800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900" dirty="0" smtClean="0"/>
          </a:p>
          <a:p>
            <a:r>
              <a:rPr lang="en-GB" sz="2100" b="1" dirty="0" smtClean="0"/>
              <a:t>Stockholm</a:t>
            </a:r>
            <a:r>
              <a:rPr lang="en-GB" sz="2100" b="1" dirty="0" smtClean="0"/>
              <a:t>, </a:t>
            </a:r>
            <a:r>
              <a:rPr lang="en-GB" sz="2100" b="1" dirty="0" smtClean="0"/>
              <a:t>Sweden</a:t>
            </a:r>
            <a:r>
              <a:rPr lang="en-GB" sz="2100" b="1" dirty="0" smtClean="0"/>
              <a:t>, June 11</a:t>
            </a:r>
            <a:r>
              <a:rPr lang="en-GB" sz="2100" b="1" baseline="30000" dirty="0" smtClean="0"/>
              <a:t>th</a:t>
            </a:r>
            <a:r>
              <a:rPr lang="en-GB" sz="2100" b="1" dirty="0" smtClean="0"/>
              <a:t> 2019</a:t>
            </a:r>
          </a:p>
          <a:p>
            <a:endParaRPr lang="en-GB" dirty="0"/>
          </a:p>
          <a:p>
            <a:r>
              <a:rPr lang="en-GB" b="1" dirty="0" smtClean="0"/>
              <a:t>Matthew Fidler</a:t>
            </a:r>
          </a:p>
          <a:p>
            <a:r>
              <a:rPr lang="en-GB" sz="1700" dirty="0" smtClean="0"/>
              <a:t>On </a:t>
            </a:r>
            <a:r>
              <a:rPr lang="en-GB" sz="1700" dirty="0"/>
              <a:t>behalf of the </a:t>
            </a:r>
            <a:r>
              <a:rPr lang="en-GB" sz="1700" dirty="0">
                <a:solidFill>
                  <a:srgbClr val="305480"/>
                </a:solidFill>
              </a:rPr>
              <a:t>nlmix</a:t>
            </a:r>
            <a:r>
              <a:rPr lang="en-GB" sz="1700" dirty="0">
                <a:solidFill>
                  <a:srgbClr val="B40000"/>
                </a:solidFill>
              </a:rPr>
              <a:t>r</a:t>
            </a:r>
            <a:r>
              <a:rPr lang="en-GB" sz="1700" dirty="0"/>
              <a:t> development team: </a:t>
            </a:r>
          </a:p>
          <a:p>
            <a:r>
              <a:rPr lang="en-GB" sz="1700" dirty="0"/>
              <a:t>Matt Fidler, </a:t>
            </a:r>
            <a:r>
              <a:rPr lang="nl-NL" sz="1700" dirty="0"/>
              <a:t>Richard Hooijmaijers, </a:t>
            </a:r>
            <a:r>
              <a:rPr lang="en-GB" sz="1700" dirty="0"/>
              <a:t>Teun Post,</a:t>
            </a:r>
            <a:r>
              <a:rPr lang="nl-NL" sz="1700" dirty="0"/>
              <a:t> </a:t>
            </a:r>
            <a:r>
              <a:rPr lang="en-GB" sz="1700" dirty="0"/>
              <a:t>Rik Schoemaker,      </a:t>
            </a:r>
            <a:r>
              <a:rPr lang="nl-NL" sz="1700" dirty="0"/>
              <a:t>Mirjam Trame,</a:t>
            </a:r>
            <a:r>
              <a:rPr lang="en-GB" sz="1700" dirty="0"/>
              <a:t> Justin Wilkins, Yuan Xiong and Wenping Wang</a:t>
            </a:r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</a:t>
            </a:r>
            <a:r>
              <a:rPr lang="en-GB" sz="2400" dirty="0" smtClean="0"/>
              <a:t>block in case of no closed-form solution or PD model and ODE model block is required </a:t>
            </a:r>
            <a:r>
              <a:rPr lang="en-GB" sz="2400" dirty="0" smtClean="0">
                <a:sym typeface="Wingdings" panose="05000000000000000000" pitchFamily="2" charset="2"/>
              </a:rPr>
              <a:t> </a:t>
            </a:r>
            <a:r>
              <a:rPr lang="en-GB" sz="2400" dirty="0" err="1" smtClean="0">
                <a:sym typeface="Wingdings" panose="05000000000000000000" pitchFamily="2" charset="2"/>
              </a:rPr>
              <a:t>linCmt</a:t>
            </a:r>
            <a:r>
              <a:rPr lang="en-GB" sz="2400" dirty="0" smtClean="0">
                <a:sym typeface="Wingdings" panose="05000000000000000000" pitchFamily="2" charset="2"/>
              </a:rPr>
              <a:t> cannot be used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222668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02782"/>
            <a:ext cx="507863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Parameters </a:t>
            </a:r>
            <a:r>
              <a:rPr lang="en-GB" dirty="0">
                <a:solidFill>
                  <a:srgbClr val="000000"/>
                </a:solidFill>
              </a:rPr>
              <a:t>defined based on </a:t>
            </a:r>
            <a:r>
              <a:rPr lang="en-GB" dirty="0" err="1">
                <a:solidFill>
                  <a:srgbClr val="000000"/>
                </a:solidFill>
              </a:rPr>
              <a:t>ini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Fixed/Random relationships defined </a:t>
            </a:r>
            <a:r>
              <a:rPr lang="en-GB" dirty="0" smtClean="0">
                <a:solidFill>
                  <a:srgbClr val="000000"/>
                </a:solidFill>
              </a:rPr>
              <a:t>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Model (Solved/RxODE) defined </a:t>
            </a:r>
            <a:r>
              <a:rPr lang="en-GB" dirty="0" smtClean="0">
                <a:solidFill>
                  <a:srgbClr val="000000"/>
                </a:solidFill>
              </a:rPr>
              <a:t>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Unexplained error defined by formula </a:t>
            </a:r>
            <a:r>
              <a:rPr lang="en-GB" dirty="0" smtClean="0">
                <a:solidFill>
                  <a:srgbClr val="000000"/>
                </a:solidFill>
              </a:rPr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250861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82959" y="5404266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63757"/>
            <a:ext cx="5257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log Cl (L/hr)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lKa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sv-SE" b="1" dirty="0">
                <a:solidFill>
                  <a:srgbClr val="008000"/>
                </a:solidFill>
                <a:latin typeface="Courier New" panose="02070309020205020404" pitchFamily="49" charset="0"/>
              </a:rPr>
              <a:t>log Ka (1/hr)</a:t>
            </a:r>
            <a:endParaRPr lang="sv-SE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 </a:t>
            </a:r>
            <a:r>
              <a:rPr lang="de-D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smtClean="0">
                <a:latin typeface="Courier New" panose="02070309020205020404" pitchFamily="49" charset="0"/>
              </a:rPr>
              <a:t>                    </a:t>
            </a:r>
            <a:r>
              <a:rPr lang="en-GB" dirty="0">
                <a:latin typeface="Courier New" panose="02070309020205020404" pitchFamily="49" charset="0"/>
              </a:rPr>
              <a:t>0.005, 0.1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1984" y="2636912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 KA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6056" y="3779748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23021" y="2636912"/>
            <a:ext cx="5029074" cy="1555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1185930">
            <a:off x="9858833" y="3458978"/>
            <a:ext cx="196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C00000"/>
                </a:solidFill>
              </a:rPr>
              <a:t>instead of </a:t>
            </a:r>
            <a:r>
              <a:rPr lang="en-US" b="1" dirty="0" err="1" smtClean="0">
                <a:solidFill>
                  <a:srgbClr val="C00000"/>
                </a:solidFill>
              </a:rPr>
              <a:t>linCMT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400" dirty="0" smtClean="0"/>
              <a:t>Add lag time (</a:t>
            </a:r>
            <a:r>
              <a:rPr lang="en-GB" sz="2400" dirty="0" err="1" smtClean="0"/>
              <a:t>alag</a:t>
            </a:r>
            <a:r>
              <a:rPr lang="en-GB" sz="2400" dirty="0" smtClean="0"/>
              <a:t>) to the model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1144605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48075"/>
            <a:ext cx="3906839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lalag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sz="1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789041"/>
            <a:ext cx="2016224" cy="909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94116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67180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56792"/>
            <a:ext cx="5257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Cl (L/hr)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Ka (1/hr)</a:t>
            </a:r>
            <a:endParaRPr lang="sv-SE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lalag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prop.sd </a:t>
            </a:r>
            <a:r>
              <a:rPr lang="de-D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                 </a:t>
            </a:r>
            <a:r>
              <a:rPr lang="en-GB" dirty="0" smtClean="0">
                <a:latin typeface="Courier New" panose="02070309020205020404" pitchFamily="49" charset="0"/>
              </a:rPr>
              <a:t>   0.005</a:t>
            </a:r>
            <a:r>
              <a:rPr lang="en-GB" dirty="0">
                <a:latin typeface="Courier New" panose="02070309020205020404" pitchFamily="49" charset="0"/>
              </a:rPr>
              <a:t>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5191" y="2996952"/>
            <a:ext cx="5147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alag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endParaRPr lang="nl-N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prop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2996952"/>
            <a:ext cx="5029074" cy="1792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400" dirty="0" smtClean="0"/>
              <a:t>Add Bioavailability (F) and lag time (</a:t>
            </a:r>
            <a:r>
              <a:rPr lang="en-GB" sz="2400" dirty="0" err="1" smtClean="0"/>
              <a:t>alag</a:t>
            </a:r>
            <a:r>
              <a:rPr lang="en-GB" sz="2400" dirty="0" smtClean="0"/>
              <a:t>) to the model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1387016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48075"/>
            <a:ext cx="390683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 fD   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lf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lalag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sz="1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789040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94116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67180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56792"/>
            <a:ext cx="5257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Cl (L/hr)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Ka (1/hr)</a:t>
            </a:r>
            <a:endParaRPr lang="sv-SE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lf 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lalag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prop.sd </a:t>
            </a:r>
            <a:r>
              <a:rPr lang="de-D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                 </a:t>
            </a:r>
            <a:r>
              <a:rPr lang="en-GB" dirty="0" smtClean="0">
                <a:latin typeface="Courier New" panose="02070309020205020404" pitchFamily="49" charset="0"/>
              </a:rPr>
              <a:t>   0.005</a:t>
            </a:r>
            <a:r>
              <a:rPr lang="en-GB" dirty="0">
                <a:latin typeface="Courier New" panose="02070309020205020404" pitchFamily="49" charset="0"/>
              </a:rPr>
              <a:t>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5191" y="3208908"/>
            <a:ext cx="5147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alag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f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    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fD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endParaRPr lang="nl-N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prop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3231840"/>
            <a:ext cx="5029074" cy="1997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Finalising and checking a </a:t>
            </a:r>
            <a:r>
              <a:rPr lang="en-GB" sz="2400" dirty="0" err="1">
                <a:solidFill>
                  <a:schemeClr val="tx2"/>
                </a:solidFill>
              </a:rPr>
              <a:t>nlmix</a:t>
            </a:r>
            <a:r>
              <a:rPr lang="en-GB" sz="2400" dirty="0" err="1"/>
              <a:t>r</a:t>
            </a:r>
            <a:r>
              <a:rPr lang="en-GB" sz="2400" dirty="0"/>
              <a:t> model verifies </a:t>
            </a:r>
            <a:r>
              <a:rPr lang="en-GB" sz="2400" dirty="0" err="1"/>
              <a:t>nlmixr</a:t>
            </a:r>
            <a:r>
              <a:rPr lang="en-GB" sz="2400" dirty="0"/>
              <a:t> detects the correct solved model (or </a:t>
            </a:r>
            <a:r>
              <a:rPr lang="en-GB" sz="2400" dirty="0" err="1"/>
              <a:t>RxODE</a:t>
            </a:r>
            <a:r>
              <a:rPr lang="en-GB" sz="2400" dirty="0"/>
              <a:t> model), as well as showing the parsed initial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72515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7703866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Finalising</a:t>
                      </a:r>
                      <a:r>
                        <a:rPr lang="en-US" baseline="0" dirty="0"/>
                        <a:t> </a:t>
                      </a:r>
                      <a:r>
                        <a:rPr lang="en-GB" sz="1800" dirty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Checking how the model is parsed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5946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4" y="1556792"/>
            <a:ext cx="3152775" cy="3819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5760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6812" y="5410554"/>
            <a:ext cx="312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finalize a model, put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dirty="0"/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dirty="0"/>
              <a:t> in a named function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18" y="1632991"/>
            <a:ext cx="6991350" cy="3667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35760" y="5338474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calling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/>
              <a:t> on the named R function, it will tell you how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/>
              <a:t>parsed the model; This is especially useful in checking what solved system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US" dirty="0"/>
              <a:t> detected before running the entire model</a:t>
            </a:r>
          </a:p>
        </p:txBody>
      </p:sp>
    </p:spTree>
    <p:extLst>
      <p:ext uri="{BB962C8B-B14F-4D97-AF65-F5344CB8AC3E}">
        <p14:creationId xmlns:p14="http://schemas.microsoft.com/office/powerpoint/2010/main" val="13001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" y="5545394"/>
            <a:ext cx="6819900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1" y="3709891"/>
            <a:ext cx="6829425" cy="1533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224" y="2945674"/>
            <a:ext cx="6381750" cy="19907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68008" y="1192511"/>
            <a:ext cx="5850761" cy="10858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Optional if cwres and or npde calculations wanted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5830" y="1192539"/>
            <a:ext cx="1882736" cy="16943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Estimation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methods = (“nlme”, “saem”,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3971" y="1231511"/>
            <a:ext cx="1115658" cy="14774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Function Name </a:t>
            </a:r>
            <a:r>
              <a:rPr lang="en-US" sz="1600" dirty="0" err="1">
                <a:solidFill>
                  <a:srgbClr val="3B3B3B"/>
                </a:solidFill>
                <a:latin typeface="Century Gothic" panose="020F0302020204030204"/>
              </a:rPr>
              <a:t>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run 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540" y="1196751"/>
            <a:ext cx="1296144" cy="10902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Assigned R object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Fitting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models takes the estimation method (with its options) and produces a </a:t>
            </a:r>
            <a:r>
              <a:rPr lang="en-GB" dirty="0" err="1">
                <a:solidFill>
                  <a:srgbClr val="376092"/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combined dataset/fit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352" y="1196752"/>
            <a:ext cx="1179210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fit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nlmixr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one.cmt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est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"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saem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8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tableControl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cwres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npde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8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2890" y="2562300"/>
            <a:ext cx="983432" cy="1570788"/>
          </a:xfrm>
          <a:prstGeom prst="roundRect">
            <a:avLst/>
          </a:prstGeom>
          <a:solidFill>
            <a:schemeClr val="accent3">
              <a:lumMod val="50000"/>
              <a:alpha val="3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# Labels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16322" y="2963557"/>
            <a:ext cx="864096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Based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253824" y="2987328"/>
            <a:ext cx="2026752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Transformed to be on “natural” scale. CIs are on the same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𝐒𝐃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𝜼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𝜼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B3B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 in %CV/SD</a:t>
                </a: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986" y="5184892"/>
            <a:ext cx="4562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Error models and Multiple Endpoints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24383" y="932570"/>
          <a:ext cx="10944225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931">
                  <a:extLst>
                    <a:ext uri="{9D8B030D-6E8A-4147-A177-3AD203B41FA5}">
                      <a16:colId xmlns:a16="http://schemas.microsoft.com/office/drawing/2014/main" val="886658265"/>
                    </a:ext>
                  </a:extLst>
                </a:gridCol>
                <a:gridCol w="4119219">
                  <a:extLst>
                    <a:ext uri="{9D8B030D-6E8A-4147-A177-3AD203B41FA5}">
                      <a16:colId xmlns:a16="http://schemas.microsoft.com/office/drawing/2014/main" val="1316408236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3059220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Supported By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0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Additive/Normal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prop(prop.sd)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Additive + Proportional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 prop(prop.sd)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7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Lognormal/Exponential</a:t>
                      </a:r>
                    </a:p>
                    <a:p>
                      <a:r>
                        <a:rPr lang="en-US" b="1" i="1" dirty="0" smtClean="0"/>
                        <a:t>Note</a:t>
                      </a:r>
                      <a:r>
                        <a:rPr lang="en-US" b="1" dirty="0" smtClean="0"/>
                        <a:t>: normal scale OBJF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</a:t>
                      </a:r>
                      <a:r>
                        <a:rPr lang="en-US" dirty="0" err="1" smtClean="0"/>
                        <a:t>lnorm</a:t>
                      </a:r>
                      <a:r>
                        <a:rPr lang="en-US" dirty="0" smtClean="0"/>
                        <a:t>(lnorm.sd)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7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Power Model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pow(pow.sd, pow)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00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Additive +</a:t>
                      </a:r>
                      <a:r>
                        <a:rPr lang="en-US" b="0" baseline="0" dirty="0" smtClean="0"/>
                        <a:t> Power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</a:t>
                      </a:r>
                      <a:r>
                        <a:rPr lang="en-US" baseline="0" dirty="0" smtClean="0"/>
                        <a:t> + pow(pow.sd, 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3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Cox</a:t>
                      </a:r>
                      <a:r>
                        <a:rPr lang="en-US" b="0" baseline="0" dirty="0" smtClean="0"/>
                        <a:t>-Box transform both sides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 </a:t>
                      </a:r>
                      <a:r>
                        <a:rPr lang="en-US" dirty="0" err="1" smtClean="0"/>
                        <a:t>coxBox</a:t>
                      </a:r>
                      <a:r>
                        <a:rPr lang="en-US" dirty="0" smtClean="0"/>
                        <a:t>(lambda)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fo, foi, foce, focei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3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Yeo-Johnson </a:t>
                      </a:r>
                      <a:r>
                        <a:rPr lang="en-US" b="0" baseline="0" dirty="0" smtClean="0"/>
                        <a:t>transform both sides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</a:t>
                      </a:r>
                    </a:p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err="1" smtClean="0"/>
                        <a:t>yeoJohnson</a:t>
                      </a:r>
                      <a:r>
                        <a:rPr lang="en-US" dirty="0" smtClean="0"/>
                        <a:t>(lambda)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foi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focei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3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Bernoulli</a:t>
                      </a:r>
                      <a:r>
                        <a:rPr lang="en-US" b="0" baseline="0" dirty="0" smtClean="0"/>
                        <a:t> 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~ </a:t>
                      </a:r>
                      <a:r>
                        <a:rPr lang="en-US" dirty="0" err="1" smtClean="0"/>
                        <a:t>bern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saem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4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lambda ~</a:t>
                      </a:r>
                      <a:r>
                        <a:rPr lang="en-US" dirty="0" err="1" smtClean="0"/>
                        <a:t>pois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saem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55111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581953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Multiple Endpoint:  </a:t>
            </a:r>
          </a:p>
          <a:p>
            <a:r>
              <a:rPr lang="en-US" dirty="0" smtClean="0"/>
              <a:t>PK ~ add(add.sd) + prop(prop.sd)  | depot</a:t>
            </a:r>
          </a:p>
          <a:p>
            <a:r>
              <a:rPr lang="en-US" dirty="0" smtClean="0"/>
              <a:t>PD ~ add(pd.sd)                                | err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92365"/>
            <a:ext cx="10945216" cy="985909"/>
          </a:xfrm>
        </p:spPr>
        <p:txBody>
          <a:bodyPr>
            <a:normAutofit/>
          </a:bodyPr>
          <a:lstStyle/>
          <a:p>
            <a:r>
              <a:rPr lang="en-US" dirty="0" smtClean="0"/>
              <a:t>Inclusion of Covariates into a SAEM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9536" y="4684967"/>
            <a:ext cx="1512168" cy="1336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Fixed or Population Parameter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75720" y="4657084"/>
            <a:ext cx="1512168" cy="1336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or Individual Parameter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47928" y="4670877"/>
            <a:ext cx="2620848" cy="13363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Covariate Estimate times transformed covariate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623392" y="4670877"/>
            <a:ext cx="7881462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Cl = exp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   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+    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+   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beta.wt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* lnWt70 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WT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blipFill rotWithShape="0">
                <a:blip r:embed="rId2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logWt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6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10"/>
          <p:cNvGraphicFramePr>
            <a:graphicFrameLocks/>
          </p:cNvGraphicFramePr>
          <p:nvPr>
            <p:extLst/>
          </p:nvPr>
        </p:nvGraphicFramePr>
        <p:xfrm>
          <a:off x="623392" y="1196752"/>
          <a:ext cx="6984776" cy="317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Initialization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2808312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0450" y="1536904"/>
            <a:ext cx="7273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 Cl (L/hr)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V (L)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  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fix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sv-S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beta.wt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0.75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#estimate of covariate effect</a:t>
            </a:r>
            <a:endParaRPr kumimoji="0" lang="de-DE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prop.sd 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0,0.2,1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                   			    0.005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0.1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8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10843"/>
            <a:ext cx="10945216" cy="985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non-linear mixed effect </a:t>
            </a:r>
            <a:r>
              <a:rPr lang="en-US" dirty="0" smtClean="0"/>
              <a:t>model algorithms in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Order with </a:t>
            </a:r>
            <a:r>
              <a:rPr lang="en-US" dirty="0" err="1" smtClean="0"/>
              <a:t>FOCEi</a:t>
            </a:r>
            <a:r>
              <a:rPr lang="en-US" dirty="0" smtClean="0"/>
              <a:t> </a:t>
            </a:r>
            <a:r>
              <a:rPr lang="en-US" dirty="0" err="1" smtClean="0"/>
              <a:t>posthoc</a:t>
            </a:r>
            <a:r>
              <a:rPr lang="en-US" dirty="0" smtClean="0"/>
              <a:t> (</a:t>
            </a:r>
            <a:r>
              <a:rPr lang="en-US" dirty="0" err="1" smtClean="0"/>
              <a:t>foi</a:t>
            </a:r>
            <a:r>
              <a:rPr lang="en-US" dirty="0" smtClean="0"/>
              <a:t>) or FOCE </a:t>
            </a:r>
            <a:r>
              <a:rPr lang="en-US" dirty="0" err="1" smtClean="0"/>
              <a:t>posthoc</a:t>
            </a:r>
            <a:r>
              <a:rPr lang="en-US" dirty="0" smtClean="0"/>
              <a:t> (</a:t>
            </a:r>
            <a:r>
              <a:rPr lang="en-US" dirty="0" err="1" smtClean="0"/>
              <a:t>fo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First Order Conditional Estimate (FOCE)</a:t>
            </a:r>
          </a:p>
          <a:p>
            <a:endParaRPr lang="en-US" dirty="0" smtClean="0"/>
          </a:p>
          <a:p>
            <a:r>
              <a:rPr lang="en-US" dirty="0" smtClean="0"/>
              <a:t>First Order Conditional Estimate with interaction (FOCEi)</a:t>
            </a:r>
          </a:p>
          <a:p>
            <a:endParaRPr lang="en-US" dirty="0" smtClean="0"/>
          </a:p>
          <a:p>
            <a:r>
              <a:rPr lang="en-US" dirty="0" smtClean="0"/>
              <a:t>Stochastic Approximation Estimation-Maximization (SAEM)</a:t>
            </a:r>
          </a:p>
          <a:p>
            <a:endParaRPr lang="en-US" dirty="0" smtClean="0"/>
          </a:p>
          <a:p>
            <a:r>
              <a:rPr lang="en-US" dirty="0" smtClean="0"/>
              <a:t>Adaptive Gaussian quadrature (with Laplacian approximation as a special case see </a:t>
            </a:r>
            <a:r>
              <a:rPr lang="en-US" dirty="0" err="1" smtClean="0"/>
              <a:t>glmn</a:t>
            </a:r>
            <a:r>
              <a:rPr lang="en-US" dirty="0" smtClean="0"/>
              <a:t> and glmm2)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Traditional R nlme</a:t>
            </a:r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343472" y="1700808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foi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43472" y="2498802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foce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43472" y="3285178"/>
            <a:ext cx="4104456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focei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343472" y="5974851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nlme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855973" y="1700807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43472" y="4071555"/>
            <a:ext cx="4104456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saem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675695"/>
          </a:xfrm>
        </p:spPr>
        <p:txBody>
          <a:bodyPr/>
          <a:lstStyle/>
          <a:p>
            <a:r>
              <a:rPr lang="en-US" dirty="0"/>
              <a:t>diagnostic plots from a </a:t>
            </a:r>
            <a:r>
              <a:rPr lang="en-US" dirty="0" err="1">
                <a:solidFill>
                  <a:schemeClr val="tx2"/>
                </a:solidFill>
              </a:rPr>
              <a:t>nlmix</a:t>
            </a:r>
            <a:r>
              <a:rPr lang="en-US" dirty="0" err="1"/>
              <a:t>r</a:t>
            </a:r>
            <a:r>
              <a:rPr lang="en-US" dirty="0"/>
              <a:t>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768" y="1152367"/>
            <a:ext cx="4297322" cy="39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4624"/>
            <a:ext cx="10945216" cy="985909"/>
          </a:xfrm>
        </p:spPr>
        <p:txBody>
          <a:bodyPr/>
          <a:lstStyle/>
          <a:p>
            <a:r>
              <a:rPr lang="en-US" dirty="0"/>
              <a:t>Simple goodness of fit plots can be produced by a simple</a:t>
            </a:r>
            <a:br>
              <a:rPr lang="en-US" dirty="0"/>
            </a:br>
            <a:r>
              <a:rPr lang="en-US" dirty="0"/>
              <a:t>plot(fit)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79442"/>
            <a:ext cx="1149206" cy="1333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57061" y="1052736"/>
            <a:ext cx="9087730" cy="3489111"/>
            <a:chOff x="357061" y="1052736"/>
            <a:chExt cx="9087730" cy="3489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061" y="1052736"/>
              <a:ext cx="9087730" cy="34891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47985" y="1094894"/>
              <a:ext cx="131157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err="1"/>
                <a:t>traceplots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4186" y="2086223"/>
            <a:ext cx="8496944" cy="3309571"/>
            <a:chOff x="2264186" y="2086223"/>
            <a:chExt cx="8496944" cy="33095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4186" y="2133507"/>
              <a:ext cx="8496944" cy="326228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64186" y="2086223"/>
              <a:ext cx="21210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/>
                <a:t>DV/PRED or IPRED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87688" y="2780928"/>
            <a:ext cx="7556152" cy="2901082"/>
            <a:chOff x="3287688" y="2780928"/>
            <a:chExt cx="7556152" cy="29010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7688" y="2780928"/>
              <a:ext cx="7556152" cy="290108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324732" y="2833577"/>
              <a:ext cx="116249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/>
                <a:t>residuals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56072" y="3471477"/>
            <a:ext cx="7628160" cy="2937449"/>
            <a:chOff x="3956072" y="3471477"/>
            <a:chExt cx="7628160" cy="29374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6072" y="3480197"/>
              <a:ext cx="7628160" cy="2928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56072" y="3471477"/>
              <a:ext cx="186942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just"/>
              <a:r>
                <a:rPr lang="en-US" b="1" dirty="0"/>
                <a:t>Individual plots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3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91" y="1153083"/>
            <a:ext cx="1543853" cy="217741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26194" y="3402234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Mirjam Trame, PharmD, PhD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4423" y="3376843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Matthew Fidler, PhD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823" y="337684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Wenping Wang, PhD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4208"/>
          <a:stretch/>
        </p:blipFill>
        <p:spPr>
          <a:xfrm>
            <a:off x="1010612" y="1153083"/>
            <a:ext cx="1578011" cy="217741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664" y="1153083"/>
            <a:ext cx="1629359" cy="21774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6183"/>
          <a:stretch/>
        </p:blipFill>
        <p:spPr>
          <a:xfrm>
            <a:off x="7010272" y="3847062"/>
            <a:ext cx="1629358" cy="218797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117233" y="6093929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Richard Hooijmaijers, BSc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93" y="3853016"/>
            <a:ext cx="1668116" cy="216496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20" y="3847062"/>
            <a:ext cx="1607888" cy="214433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78823" y="606594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Justin Wilkins, PhD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0466" y="608086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Rik Schoemaker, PhD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6635" y="3371918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Yuan Xiong , PhD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50428" y="6079011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Teun Post, </a:t>
            </a:r>
            <a:r>
              <a:rPr lang="en-US" sz="1400" b="1" dirty="0" err="1" smtClean="0"/>
              <a:t>PharmD</a:t>
            </a:r>
            <a:r>
              <a:rPr lang="en-US" sz="1400" b="1" dirty="0" smtClean="0"/>
              <a:t>, PhD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/>
          <a:stretch/>
        </p:blipFill>
        <p:spPr>
          <a:xfrm>
            <a:off x="6975566" y="1140714"/>
            <a:ext cx="1637939" cy="21848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1" y="3846817"/>
            <a:ext cx="1623246" cy="216613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36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" y="1342019"/>
            <a:ext cx="5928205" cy="54253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14" y="1394259"/>
            <a:ext cx="6000059" cy="5491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4624"/>
            <a:ext cx="10945216" cy="985909"/>
          </a:xfrm>
        </p:spPr>
        <p:txBody>
          <a:bodyPr/>
          <a:lstStyle/>
          <a:p>
            <a:r>
              <a:rPr lang="en-US" dirty="0" err="1"/>
              <a:t>Xpose</a:t>
            </a:r>
            <a:r>
              <a:rPr lang="en-US" dirty="0"/>
              <a:t> Plots can be created by converting fit to </a:t>
            </a:r>
            <a:r>
              <a:rPr lang="en-US" dirty="0" err="1"/>
              <a:t>xpose</a:t>
            </a:r>
            <a:r>
              <a:rPr lang="en-US" dirty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05" y="106170"/>
            <a:ext cx="1135237" cy="1310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18" y="1012584"/>
            <a:ext cx="1149206" cy="1333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7425" y="90872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xpose_data_nlmixr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fit,xp_theme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theme_xp_nlmixr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3392" y="589371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res_vs_idv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28517" y="6022401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res_vs_pred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470226"/>
            <a:ext cx="4743450" cy="2343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288" y="1301874"/>
            <a:ext cx="4752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47224"/>
            <a:ext cx="10034339" cy="548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Plots Using Fit Data</a:t>
            </a:r>
            <a:br>
              <a:rPr lang="en-US" dirty="0"/>
            </a:br>
            <a:r>
              <a:rPr lang="en-US" dirty="0"/>
              <a:t>Shows observations &amp; connects the dots for individual points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912424" y="140926"/>
            <a:ext cx="2081388" cy="1199842"/>
            <a:chOff x="9702904" y="1777546"/>
            <a:chExt cx="2081388" cy="1199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45270" y="1340768"/>
            <a:ext cx="1003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ggplot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fit,aes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 DV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geom_point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facet_wrap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(~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geom_line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TIME,IPRED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red"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geom_line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blue"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18" y="1012584"/>
            <a:ext cx="1149206" cy="13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996038"/>
            <a:ext cx="11023971" cy="5507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Evaluation with Visual Predictive Check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GB" noProof="0" smtClean="0"/>
              <a:t>nlmixr development team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33EA325-E17C-4431-8C79-1AEA4A396602}" type="slidenum">
              <a:rPr lang="en-GB" noProof="0" smtClean="0"/>
              <a:pPr lvl="0"/>
              <a:t>22</a:t>
            </a:fld>
            <a:endParaRPr lang="en-GB" noProof="0"/>
          </a:p>
        </p:txBody>
      </p:sp>
      <p:grpSp>
        <p:nvGrpSpPr>
          <p:cNvPr id="11" name="Group 10"/>
          <p:cNvGrpSpPr/>
          <p:nvPr/>
        </p:nvGrpSpPr>
        <p:grpSpPr>
          <a:xfrm>
            <a:off x="9991276" y="140926"/>
            <a:ext cx="2081388" cy="1199842"/>
            <a:chOff x="9702904" y="1777546"/>
            <a:chExt cx="2081388" cy="1199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970286" y="5077053"/>
            <a:ext cx="10221714" cy="67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pc.ui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600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,show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list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obs_dv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log_y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T, xlab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"Time (h)"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ylab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"Concentration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\u03BC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g/L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)"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)$</a:t>
            </a:r>
            <a:r>
              <a:rPr lang="en-US" noProof="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gg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+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theme_light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base_size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18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35" y="1027909"/>
            <a:ext cx="1149206" cy="13333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40617" y="1169457"/>
            <a:ext cx="6391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Simple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syntax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Only requires fit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3B3B3B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?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vpc_ui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 more options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908" y="6217567"/>
            <a:ext cx="356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6"/>
              </a:rPr>
              <a:t>https://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6"/>
              </a:rPr>
              <a:t>github.com/ronkeizer/vpc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0876" y="2480565"/>
            <a:ext cx="603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Saves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Simulation, summary </a:t>
            </a:r>
            <a:r>
              <a:rPr kumimoji="0" lang="en-US" sz="2000" b="1" i="0" u="none" strike="noStrike" kern="1200" cap="none" spc="0" normalizeH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etc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Return has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simulation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3B3B3B"/>
                </a:solidFill>
                <a:latin typeface="Century Gothic" panose="020F0302020204030204"/>
              </a:rPr>
              <a:t>&amp; gg plot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-27384"/>
            <a:ext cx="10945216" cy="864096"/>
          </a:xfrm>
        </p:spPr>
        <p:txBody>
          <a:bodyPr/>
          <a:lstStyle/>
          <a:p>
            <a:r>
              <a:rPr lang="en-US" dirty="0"/>
              <a:t>simulating from a </a:t>
            </a:r>
            <a:r>
              <a:rPr lang="en-US" dirty="0" err="1">
                <a:solidFill>
                  <a:schemeClr val="tx2"/>
                </a:solidFill>
              </a:rPr>
              <a:t>nlmix</a:t>
            </a:r>
            <a:r>
              <a:rPr lang="en-US" dirty="0" err="1"/>
              <a:t>r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>
          <a:xfrm>
            <a:off x="263352" y="1052736"/>
            <a:ext cx="3657600" cy="168478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20552" y="2305472"/>
            <a:ext cx="3600400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z="2700" dirty="0" smtClean="0"/>
              <a:t>multi-subject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3359696" y="1783829"/>
            <a:ext cx="4762500" cy="2869307"/>
            <a:chOff x="3421732" y="1351781"/>
            <a:chExt cx="4762500" cy="28693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1732" y="1351781"/>
              <a:ext cx="4762500" cy="2581275"/>
            </a:xfrm>
            <a:prstGeom prst="rect">
              <a:avLst/>
            </a:prstGeom>
          </p:spPr>
        </p:pic>
        <p:sp>
          <p:nvSpPr>
            <p:cNvPr id="9" name="Title 2"/>
            <p:cNvSpPr txBox="1">
              <a:spLocks/>
            </p:cNvSpPr>
            <p:nvPr/>
          </p:nvSpPr>
          <p:spPr>
            <a:xfrm>
              <a:off x="4295800" y="3356992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dirty="0" smtClean="0"/>
                <a:t>Without uncertainty</a:t>
              </a:r>
              <a:br>
                <a:rPr lang="en-US" dirty="0" smtClean="0"/>
              </a:br>
              <a:endParaRPr lang="en-US" sz="19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29500" y="3645024"/>
            <a:ext cx="4762500" cy="2941315"/>
            <a:chOff x="7429500" y="3645024"/>
            <a:chExt cx="4762500" cy="2941315"/>
          </a:xfrm>
        </p:grpSpPr>
        <p:sp>
          <p:nvSpPr>
            <p:cNvPr id="11" name="Title 2"/>
            <p:cNvSpPr txBox="1">
              <a:spLocks/>
            </p:cNvSpPr>
            <p:nvPr/>
          </p:nvSpPr>
          <p:spPr>
            <a:xfrm>
              <a:off x="8184232" y="5722243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sz="2700" dirty="0" smtClean="0"/>
                <a:t>With uncertainty</a:t>
              </a:r>
              <a:r>
                <a:rPr lang="en-US" dirty="0" smtClean="0"/>
                <a:t/>
              </a:r>
              <a:br>
                <a:rPr lang="en-US" dirty="0" smtClean="0"/>
              </a:br>
              <a:endParaRPr lang="en-US" sz="19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29500" y="3645024"/>
              <a:ext cx="4762500" cy="258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0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/>
              <a:t>Excursion to </a:t>
            </a:r>
            <a:r>
              <a:rPr lang="en-US" sz="4200" dirty="0" smtClean="0"/>
              <a:t>RxODE </a:t>
            </a:r>
            <a:endParaRPr lang="en-US" sz="4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ce ca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634" y="1386432"/>
            <a:ext cx="63912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RxODE</a:t>
            </a:r>
            <a:r>
              <a:rPr lang="en-US" dirty="0" smtClean="0"/>
              <a:t> is the ODE solving engine that powers the </a:t>
            </a:r>
            <a:br>
              <a:rPr lang="en-US" dirty="0" smtClean="0"/>
            </a:br>
            <a:r>
              <a:rPr lang="en-US" dirty="0" smtClean="0"/>
              <a:t>estimation methods of </a:t>
            </a:r>
            <a:r>
              <a:rPr lang="en-US" dirty="0" smtClean="0">
                <a:solidFill>
                  <a:schemeClr val="tx2"/>
                </a:solidFill>
              </a:rPr>
              <a:t>nlmix</a:t>
            </a:r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735960" y="509476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634" y="5075892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do I need to know about </a:t>
            </a:r>
            <a:r>
              <a:rPr lang="en-US" b="1" dirty="0" err="1" smtClean="0"/>
              <a:t>RxODE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97625" y="5517232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in </a:t>
            </a:r>
            <a:r>
              <a:rPr lang="en-US" b="1" dirty="0" err="1" smtClean="0"/>
              <a:t>RxODE</a:t>
            </a:r>
            <a:r>
              <a:rPr lang="en-US" b="1" dirty="0" smtClean="0"/>
              <a:t> is used by nlmixr?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12839" y="5949280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in </a:t>
            </a:r>
            <a:r>
              <a:rPr lang="en-US" b="1" dirty="0" err="1" smtClean="0"/>
              <a:t>RxODE</a:t>
            </a:r>
            <a:r>
              <a:rPr lang="en-US" b="1" dirty="0" smtClean="0"/>
              <a:t> is output by nlmixr?</a:t>
            </a:r>
            <a:endParaRPr lang="en-US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291834" y="1483889"/>
            <a:ext cx="7276774" cy="3445162"/>
            <a:chOff x="3647728" y="1438225"/>
            <a:chExt cx="7276774" cy="344516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38225"/>
              <a:ext cx="4828502" cy="3240013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6312024" y="2492896"/>
              <a:ext cx="1296144" cy="1465263"/>
              <a:chOff x="2711624" y="3212978"/>
              <a:chExt cx="1296144" cy="1465263"/>
            </a:xfrm>
          </p:grpSpPr>
          <p:sp>
            <p:nvSpPr>
              <p:cNvPr id="39" name="Hexagon 38"/>
              <p:cNvSpPr/>
              <p:nvPr/>
            </p:nvSpPr>
            <p:spPr>
              <a:xfrm rot="5400000">
                <a:off x="2627064" y="3297538"/>
                <a:ext cx="1465263" cy="1296144"/>
              </a:xfrm>
              <a:prstGeom prst="hexagon">
                <a:avLst>
                  <a:gd name="adj" fmla="val 28618"/>
                  <a:gd name="vf" fmla="val 11547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949" y="3333135"/>
                <a:ext cx="1039494" cy="119984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3647728" y="2708920"/>
              <a:ext cx="1296144" cy="1465263"/>
              <a:chOff x="2680510" y="4156297"/>
              <a:chExt cx="1296144" cy="1465263"/>
            </a:xfrm>
          </p:grpSpPr>
          <p:sp>
            <p:nvSpPr>
              <p:cNvPr id="37" name="Hexagon 36"/>
              <p:cNvSpPr/>
              <p:nvPr/>
            </p:nvSpPr>
            <p:spPr>
              <a:xfrm rot="5400000">
                <a:off x="2595950" y="4240857"/>
                <a:ext cx="1465263" cy="1296144"/>
              </a:xfrm>
              <a:prstGeom prst="hexagon">
                <a:avLst>
                  <a:gd name="adj" fmla="val 28618"/>
                  <a:gd name="vf" fmla="val 11547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7634" y="4293459"/>
                <a:ext cx="1041894" cy="1199842"/>
              </a:xfrm>
              <a:prstGeom prst="rect">
                <a:avLst/>
              </a:prstGeom>
            </p:spPr>
          </p:pic>
        </p:grpSp>
        <p:sp>
          <p:nvSpPr>
            <p:cNvPr id="33" name="Right Arrow 32"/>
            <p:cNvSpPr/>
            <p:nvPr/>
          </p:nvSpPr>
          <p:spPr>
            <a:xfrm>
              <a:off x="4511825" y="2053994"/>
              <a:ext cx="1780346" cy="79208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11824" y="2259143"/>
              <a:ext cx="1577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Solve ODEs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4223792" y="3769771"/>
              <a:ext cx="2033038" cy="11136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1825" y="3981149"/>
              <a:ext cx="1745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Estimate Parameters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18" y="140926"/>
            <a:ext cx="1039494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 a variety of dosing schedules using the </a:t>
            </a:r>
            <a:r>
              <a:rPr lang="en-US" dirty="0" err="1" smtClean="0"/>
              <a:t>add.dosing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127448" y="1196752"/>
            <a:ext cx="9690545" cy="5184576"/>
            <a:chOff x="653927" y="1340768"/>
            <a:chExt cx="7356065" cy="38884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89135"/>
            <a:stretch/>
          </p:blipFill>
          <p:spPr>
            <a:xfrm>
              <a:off x="653927" y="1340768"/>
              <a:ext cx="1049586" cy="3888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4717"/>
            <a:stretch/>
          </p:blipFill>
          <p:spPr>
            <a:xfrm>
              <a:off x="1703512" y="1340768"/>
              <a:ext cx="6306480" cy="388843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23392" y="6011440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Wang W. et al. A Tutorial on RxODE: Simulating Differential Equation Pharmacometric Models in R. CPT:PSP (2016)5,3-10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271464" y="1844824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Can also use NONMEM-style events by et</a:t>
            </a:r>
          </a:p>
          <a:p>
            <a:endParaRPr lang="en-US" sz="1600" dirty="0" smtClean="0"/>
          </a:p>
          <a:p>
            <a:r>
              <a:rPr lang="en-US" sz="1600" dirty="0" smtClean="0"/>
              <a:t>et(</a:t>
            </a:r>
            <a:r>
              <a:rPr lang="en-US" sz="1600" dirty="0" err="1" smtClean="0"/>
              <a:t>amt</a:t>
            </a:r>
            <a:r>
              <a:rPr lang="en-US" sz="1600" dirty="0" smtClean="0"/>
              <a:t>=10000)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448" y="4711003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Can also use NONMEM-style events by et</a:t>
            </a:r>
          </a:p>
          <a:p>
            <a:endParaRPr lang="en-US" sz="1600" dirty="0" smtClean="0"/>
          </a:p>
          <a:p>
            <a:r>
              <a:rPr lang="en-US" sz="1600" dirty="0" smtClean="0"/>
              <a:t>et(</a:t>
            </a:r>
            <a:r>
              <a:rPr lang="en-US" sz="1600" dirty="0" err="1" smtClean="0"/>
              <a:t>amt</a:t>
            </a:r>
            <a:r>
              <a:rPr lang="en-US" sz="1600" dirty="0" smtClean="0"/>
              <a:t>=10000, </a:t>
            </a:r>
            <a:r>
              <a:rPr lang="en-US" sz="1600" dirty="0" err="1" smtClean="0"/>
              <a:t>addl</a:t>
            </a:r>
            <a:r>
              <a:rPr lang="en-US" sz="1600" dirty="0" smtClean="0"/>
              <a:t>=4, ii=24)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22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632504" y="6235184"/>
            <a:ext cx="1368152" cy="501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28" y="-5181"/>
            <a:ext cx="11191164" cy="985909"/>
          </a:xfrm>
        </p:spPr>
        <p:txBody>
          <a:bodyPr/>
          <a:lstStyle/>
          <a:p>
            <a:r>
              <a:rPr lang="en-US" dirty="0" smtClean="0"/>
              <a:t>Creating an </a:t>
            </a:r>
            <a:r>
              <a:rPr lang="en-US" dirty="0" err="1" smtClean="0"/>
              <a:t>eventTable</a:t>
            </a:r>
            <a:r>
              <a:rPr lang="en-US" dirty="0" smtClean="0"/>
              <a:t> with et(), </a:t>
            </a:r>
            <a:r>
              <a:rPr lang="en-US" dirty="0" err="1" smtClean="0"/>
              <a:t>add.sampling</a:t>
            </a:r>
            <a:r>
              <a:rPr lang="en-US" dirty="0" smtClean="0"/>
              <a:t>(),  </a:t>
            </a:r>
            <a:br>
              <a:rPr lang="en-US" dirty="0" smtClean="0"/>
            </a:br>
            <a:r>
              <a:rPr lang="en-US" dirty="0" err="1" smtClean="0"/>
              <a:t>add.dosing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198422"/>
              </p:ext>
            </p:extLst>
          </p:nvPr>
        </p:nvGraphicFramePr>
        <p:xfrm>
          <a:off x="312826" y="824119"/>
          <a:ext cx="11161239" cy="3355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0474">
                  <a:extLst>
                    <a:ext uri="{9D8B030D-6E8A-4147-A177-3AD203B41FA5}">
                      <a16:colId xmlns:a16="http://schemas.microsoft.com/office/drawing/2014/main" val="2195655984"/>
                    </a:ext>
                  </a:extLst>
                </a:gridCol>
                <a:gridCol w="2951861">
                  <a:extLst>
                    <a:ext uri="{9D8B030D-6E8A-4147-A177-3AD203B41FA5}">
                      <a16:colId xmlns:a16="http://schemas.microsoft.com/office/drawing/2014/main" val="2386850657"/>
                    </a:ext>
                  </a:extLst>
                </a:gridCol>
                <a:gridCol w="1946617">
                  <a:extLst>
                    <a:ext uri="{9D8B030D-6E8A-4147-A177-3AD203B41FA5}">
                      <a16:colId xmlns:a16="http://schemas.microsoft.com/office/drawing/2014/main" val="1075177246"/>
                    </a:ext>
                  </a:extLst>
                </a:gridCol>
                <a:gridCol w="2592287">
                  <a:extLst>
                    <a:ext uri="{9D8B030D-6E8A-4147-A177-3AD203B41FA5}">
                      <a16:colId xmlns:a16="http://schemas.microsoft.com/office/drawing/2014/main" val="2974094837"/>
                    </a:ext>
                  </a:extLst>
                </a:gridCol>
              </a:tblGrid>
              <a:tr h="36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add.sampling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38790"/>
                  </a:ext>
                </a:extLst>
              </a:tr>
              <a:tr h="36654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add.dosing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35266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dose,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amt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07190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number of doses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addl</a:t>
                      </a:r>
                      <a:r>
                        <a:rPr lang="en-U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additional doses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67015"/>
                  </a:ext>
                </a:extLst>
              </a:tr>
              <a:tr h="36654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2837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dosing.to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cmt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59301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96033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start.time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76885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54504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37147" y="4273935"/>
            <a:ext cx="10836918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</a:rPr>
              <a:t>add.dosing</a:t>
            </a:r>
            <a:r>
              <a:rPr lang="en-US" sz="1600" dirty="0" smtClean="0">
                <a:solidFill>
                  <a:schemeClr val="bg1"/>
                </a:solidFill>
              </a:rPr>
              <a:t>(), </a:t>
            </a:r>
            <a:r>
              <a:rPr lang="en-US" sz="1600" dirty="0" err="1" smtClean="0">
                <a:solidFill>
                  <a:schemeClr val="bg1"/>
                </a:solidFill>
              </a:rPr>
              <a:t>add.sampling</a:t>
            </a:r>
            <a:r>
              <a:rPr lang="en-US" sz="1600" dirty="0" smtClean="0">
                <a:solidFill>
                  <a:schemeClr val="bg1"/>
                </a:solidFill>
              </a:rPr>
              <a:t>() or et() </a:t>
            </a:r>
            <a:r>
              <a:rPr lang="en-US" sz="1600" dirty="0">
                <a:solidFill>
                  <a:schemeClr val="bg1"/>
                </a:solidFill>
              </a:rPr>
              <a:t>can be called incrementally multiple times</a:t>
            </a:r>
            <a:endParaRPr lang="en-US" sz="1600" i="1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3392" y="4822120"/>
            <a:ext cx="111364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eventTable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amount.units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"mg"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"hours"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start.time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add.sampling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240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2504" y="6263640"/>
            <a:ext cx="1038036" cy="521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18" y="140926"/>
            <a:ext cx="1039494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 smtClean="0"/>
              <a:t>Back to Simulating with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>
                <a:solidFill>
                  <a:schemeClr val="accent2"/>
                </a:solidFill>
              </a:rPr>
              <a:t>r</a:t>
            </a:r>
            <a:r>
              <a:rPr lang="en-US" sz="4400" dirty="0"/>
              <a:t> </a:t>
            </a:r>
            <a:r>
              <a:rPr lang="en-US" sz="4200" dirty="0" smtClean="0"/>
              <a:t> </a:t>
            </a:r>
            <a:endParaRPr lang="en-US" sz="4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489850"/>
          </a:xfrm>
        </p:spPr>
        <p:txBody>
          <a:bodyPr/>
          <a:lstStyle/>
          <a:p>
            <a:r>
              <a:rPr lang="en-US" dirty="0" smtClean="0"/>
              <a:t>Simulating using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/>
              <a:t>Simulate a new regimen </a:t>
            </a:r>
            <a:r>
              <a:rPr lang="en-US" dirty="0" smtClean="0"/>
              <a:t>(BID) </a:t>
            </a:r>
            <a:r>
              <a:rPr lang="en-US" dirty="0"/>
              <a:t>– No </a:t>
            </a:r>
            <a:r>
              <a:rPr lang="en-US" dirty="0" smtClean="0"/>
              <a:t>Parameter Uncertainty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81323"/>
              </p:ext>
            </p:extLst>
          </p:nvPr>
        </p:nvGraphicFramePr>
        <p:xfrm>
          <a:off x="191344" y="1912848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 smtClean="0"/>
                        <a:t>nlmixr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</a:t>
                      </a:r>
                      <a:r>
                        <a:rPr lang="en-US" b="1" baseline="0" dirty="0" smtClean="0"/>
                        <a:t>Sampling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Simulate Events 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ev,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n*n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919268" y="140926"/>
            <a:ext cx="2081388" cy="1199842"/>
            <a:chOff x="9702904" y="1777546"/>
            <a:chExt cx="2081388" cy="11998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591944" y="5445224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Simulation Output: </a:t>
            </a:r>
            <a:r>
              <a:rPr lang="en-US" dirty="0"/>
              <a:t>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6919" y="5358541"/>
            <a:ext cx="1740769" cy="734755"/>
            <a:chOff x="3675697" y="5358095"/>
            <a:chExt cx="1740769" cy="734755"/>
          </a:xfrm>
        </p:grpSpPr>
        <p:sp>
          <p:nvSpPr>
            <p:cNvPr id="5" name="Oval Callout 4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528742">
              <a:off x="3828309" y="5462633"/>
              <a:ext cx="1584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Solved RxODE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19736" y="5360035"/>
            <a:ext cx="1740769" cy="734755"/>
            <a:chOff x="3675697" y="5358095"/>
            <a:chExt cx="1740769" cy="734755"/>
          </a:xfrm>
        </p:grpSpPr>
        <p:sp>
          <p:nvSpPr>
            <p:cNvPr id="14" name="Oval Callout 13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528742">
              <a:off x="3828309" y="5585743"/>
              <a:ext cx="1584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nlmixr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2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</p:spPr>
        <p:txBody>
          <a:bodyPr/>
          <a:lstStyle/>
          <a:p>
            <a:r>
              <a:rPr lang="en-US" dirty="0"/>
              <a:t>Vision of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33341"/>
            <a:ext cx="1444877" cy="725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80727"/>
            <a:ext cx="7409523" cy="5310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130830">
            <a:off x="4212203" y="2092908"/>
            <a:ext cx="4045831" cy="328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100" b="1" dirty="0"/>
              <a:t>To develop an R-based open-source nonlinear mixed-effects modeling software package that can compete with commercial pharmacometric tools and is suitable for regulatory </a:t>
            </a:r>
            <a:r>
              <a:rPr lang="en-US" sz="2100" b="1" dirty="0" smtClean="0"/>
              <a:t>submissions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8376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Output</a:t>
            </a:r>
            <a:br>
              <a:rPr lang="en-US" dirty="0" smtClean="0"/>
            </a:br>
            <a:r>
              <a:rPr lang="en-US" sz="2000" dirty="0" smtClean="0"/>
              <a:t>The simulation has information about the parameters that were used in the simulation from the model fit (= Solved RxODE object)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37245"/>
            <a:ext cx="6343650" cy="51720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61631" y="1844825"/>
            <a:ext cx="8430369" cy="4406722"/>
            <a:chOff x="3761631" y="1844825"/>
            <a:chExt cx="8430369" cy="4406722"/>
          </a:xfrm>
        </p:grpSpPr>
        <p:sp>
          <p:nvSpPr>
            <p:cNvPr id="5" name="TextBox 4"/>
            <p:cNvSpPr txBox="1"/>
            <p:nvPr/>
          </p:nvSpPr>
          <p:spPr>
            <a:xfrm>
              <a:off x="3761631" y="2927559"/>
              <a:ext cx="8430369" cy="33239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summary(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bid$params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sim.id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eta.cl 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    1   Min.   :-2.9624044   Min.   :0.4546   Min.   :-1.2343951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Qu.:22501   1st Qu.:-0.4482224   1st Qu.:0.4546   1st Qu.:-0.1794427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:45001   Median :-0.0005998   Median :0.4546   Median : 0.0010281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:45001   Mean   :-0.0018905   Mean   :0.4546   Mean   : 0.0005723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Qu.:67500   3rd Qu.: 0.4434868   3rd Qu.:0.4546   3rd Qu.: 0.1824282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:90000   Max.   : 2.7591093   Max.   :0.4546   Max.   : 1.1282721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tcl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:-3.215   Min.   :-0.5714017   Min.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Qu.:-3.215   1st Qu.:-0.0895164   1st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:-3.215   Median : 0.0009726   Median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:-3.215   Mean   : 0.0008345   Mean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Qu.:-3.215   3rd Qu.: 0.0919098   3rd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:-3.215   Max.   : 0.5585632   Max.   :-0.7848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24192" y="1844825"/>
              <a:ext cx="1872208" cy="4406722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Constant Population Parameters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67711" y="4653136"/>
              <a:ext cx="1872208" cy="1598410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3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67" y="1360909"/>
            <a:ext cx="10622416" cy="53068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0501" y="404664"/>
            <a:ext cx="10990998" cy="9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Simulate a new regimen (BID) – No Parameter Uncertainty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 Simulation Plot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1" y="188988"/>
            <a:ext cx="2465013" cy="1751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423" y="4853707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Time (</a:t>
            </a:r>
            <a:r>
              <a:rPr lang="en-US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358747"/>
          </a:xfrm>
        </p:spPr>
        <p:txBody>
          <a:bodyPr/>
          <a:lstStyle/>
          <a:p>
            <a:r>
              <a:rPr lang="en-US" dirty="0" smtClean="0"/>
              <a:t>Simulating using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/>
              <a:t>Simulate a new regimen </a:t>
            </a:r>
            <a:r>
              <a:rPr lang="en-US" dirty="0" smtClean="0"/>
              <a:t>(BID) </a:t>
            </a:r>
            <a:r>
              <a:rPr lang="en-US" dirty="0"/>
              <a:t>– </a:t>
            </a:r>
            <a:r>
              <a:rPr lang="en-US" dirty="0" smtClean="0"/>
              <a:t>With Parameter </a:t>
            </a:r>
            <a:r>
              <a:rPr lang="en-US" dirty="0"/>
              <a:t>U</a:t>
            </a:r>
            <a:r>
              <a:rPr lang="en-US" dirty="0" smtClean="0"/>
              <a:t>ncertainty </a:t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add one additional parameter “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nStud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53787"/>
              </p:ext>
            </p:extLst>
          </p:nvPr>
        </p:nvGraphicFramePr>
        <p:xfrm>
          <a:off x="191344" y="1912848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 smtClean="0"/>
                        <a:t>nlmixr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</a:t>
                      </a:r>
                      <a:r>
                        <a:rPr lang="en-US" b="1" baseline="0" dirty="0" smtClean="0"/>
                        <a:t>Sampling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Simulate Events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b="1" baseline="0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nStud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919268" y="140926"/>
            <a:ext cx="2081388" cy="1199842"/>
            <a:chOff x="9702904" y="1777546"/>
            <a:chExt cx="2081388" cy="11998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767614" y="5345947"/>
            <a:ext cx="420732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nStud</a:t>
            </a:r>
            <a:r>
              <a:rPr lang="en-US" dirty="0"/>
              <a:t> = # of “Studies” sampled</a:t>
            </a:r>
          </a:p>
          <a:p>
            <a:r>
              <a:rPr lang="en-US" dirty="0" err="1"/>
              <a:t>nSub</a:t>
            </a:r>
            <a:r>
              <a:rPr lang="en-US" dirty="0"/>
              <a:t> = # subjects per study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2513" y="6195551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Simulation Output: </a:t>
            </a:r>
            <a:r>
              <a:rPr lang="en-US" dirty="0"/>
              <a:t>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46919" y="5358541"/>
            <a:ext cx="1740769" cy="734755"/>
            <a:chOff x="3675697" y="5358095"/>
            <a:chExt cx="1740769" cy="734755"/>
          </a:xfrm>
        </p:grpSpPr>
        <p:sp>
          <p:nvSpPr>
            <p:cNvPr id="18" name="Oval Callout 17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528742">
              <a:off x="3828309" y="5462633"/>
              <a:ext cx="1584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Solved RxODE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19736" y="5360035"/>
            <a:ext cx="1740769" cy="734755"/>
            <a:chOff x="3675697" y="5358095"/>
            <a:chExt cx="1740769" cy="734755"/>
          </a:xfrm>
        </p:grpSpPr>
        <p:sp>
          <p:nvSpPr>
            <p:cNvPr id="21" name="Oval Callout 20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528742">
              <a:off x="3828309" y="5585743"/>
              <a:ext cx="1584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nlmixr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6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88" y="1272877"/>
            <a:ext cx="6315075" cy="532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631" y="3129349"/>
            <a:ext cx="8430369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bid$params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sim.id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eta.cl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    1   Min.   :-5.910739   Min.   :-0.09778   Min.   :-1.3511807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Qu.:22501   1st Qu.:-0.363984   1st Qu.: 0.30723   1st Qu.:-0.0734019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:45001   Median : 0.001011   Median : 0.45434   Median :-0.0004093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:45001   Mean   : 0.001559   Mean   : 0.43990   Mean   :-0.0007771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Qu.:67500   3rd Qu.: 0.364199   3rd Qu.: 0.56614   3rd Qu.: 0.0724550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:90000   Max.   : 6.003083   Max.   : 0.94869   Max.   : 1.7316982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:-3.435   Min.   :-1.0236210   Min.   :-0.9172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Qu.:-3.263   1st Qu.:-0.0250715   1st Qu.:-0.8122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:-3.213   Median :-0.0000393   Median :-0.7860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:-3.212   Mean   : 0.0000356   Mean   :-0.7848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Qu.:-3.160   3rd Qu.: 0.0252582   3rd Qu.:-0.7530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:-2.954   Max.   : 0.8727193   Max.   :-0.6597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0176" y="2035951"/>
            <a:ext cx="1944216" cy="4406722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Changing Population Parameters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67711" y="4844262"/>
            <a:ext cx="1872208" cy="1598410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392" y="210843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Simulation Output</a:t>
            </a:r>
            <a:br>
              <a:rPr lang="en-US" dirty="0" smtClean="0"/>
            </a:br>
            <a:r>
              <a:rPr lang="en-US" sz="2000" dirty="0" smtClean="0"/>
              <a:t>The simulation has information about the parameters that were used in the simulation from the model fit (= Solved RxODE object)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88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“Study” realization of each “omega” matrix and “sigma” matrix can also be accessed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79376" y="110580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head(bid$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omega.list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[,1]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1.241368413 0.20987892 0.008933452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0.209878919 0.11947895 0.012484270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0.008933452 0.01248427 0.018430285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[,1] 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1.37419522  0.09899824  0.01474735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0.09899824  0.07532544 -0.01726544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0.01474735 -0.01726544  0.01979003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[,1] 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0.55100595  0.04605451  0.01535430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0.04605451  0.11197438 -0.01655395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0.01535430 -0.01655395  0.01563234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5752" y="1083438"/>
            <a:ext cx="34932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head(bid$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sigma.list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0.5943641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0.5408789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0.4281149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92" y="6184120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Sampled from Inverse </a:t>
            </a:r>
            <a:r>
              <a:rPr lang="en-US" b="1" dirty="0" err="1"/>
              <a:t>Wishart</a:t>
            </a:r>
            <a:r>
              <a:rPr lang="en-US" b="1" dirty="0"/>
              <a:t> (Scaled), </a:t>
            </a:r>
            <a:r>
              <a:rPr lang="en-US" b="1" dirty="0" err="1"/>
              <a:t>df</a:t>
            </a:r>
            <a:r>
              <a:rPr lang="en-US" b="1" dirty="0"/>
              <a:t>=#Sub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6040" y="488052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Sampled from Inverse </a:t>
            </a:r>
            <a:r>
              <a:rPr lang="en-US" b="1" dirty="0" err="1"/>
              <a:t>Wishart</a:t>
            </a:r>
            <a:r>
              <a:rPr lang="en-US" b="1" dirty="0"/>
              <a:t> (Scaled), </a:t>
            </a:r>
            <a:r>
              <a:rPr lang="en-US" b="1" dirty="0" err="1"/>
              <a:t>df</a:t>
            </a:r>
            <a:r>
              <a:rPr lang="en-US" b="1" dirty="0"/>
              <a:t>=#</a:t>
            </a:r>
            <a:r>
              <a:rPr lang="en-US" b="1" dirty="0" err="1"/>
              <a:t>Obs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38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673" y="1317029"/>
            <a:ext cx="10543912" cy="5267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01" y="424398"/>
            <a:ext cx="10990998" cy="916370"/>
          </a:xfrm>
        </p:spPr>
        <p:txBody>
          <a:bodyPr/>
          <a:lstStyle/>
          <a:p>
            <a:r>
              <a:rPr lang="en-US" dirty="0"/>
              <a:t>Simulate a new regimen (BID) – With </a:t>
            </a:r>
            <a:r>
              <a:rPr lang="en-US" dirty="0" smtClean="0"/>
              <a:t>Parameter Uncertainty</a:t>
            </a:r>
            <a:br>
              <a:rPr lang="en-US" dirty="0" smtClean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Simulation Plot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4103" y="6573009"/>
            <a:ext cx="7423742" cy="2141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21184" y="6573009"/>
            <a:ext cx="1060534" cy="21414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5520" y="2220894"/>
            <a:ext cx="1590802" cy="314566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Higher Absorption Uncertainty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1" y="188988"/>
            <a:ext cx="2465013" cy="1751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0056" y="4766391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Time (</a:t>
            </a:r>
            <a:r>
              <a:rPr lang="en-US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Theophylline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Open Run1.R and execute the model in R</a:t>
            </a:r>
          </a:p>
          <a:p>
            <a:pPr marL="857250" lvl="1" indent="-457200"/>
            <a:r>
              <a:rPr lang="en-US" dirty="0" smtClean="0"/>
              <a:t>Output the model parameter estimates</a:t>
            </a:r>
          </a:p>
          <a:p>
            <a:pPr marL="857250" lvl="1" indent="-457200"/>
            <a:r>
              <a:rPr lang="en-US" dirty="0" smtClean="0"/>
              <a:t>Plot the GOF plots and VPC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Run2: Code the model provided in Run1.R using ODE’s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Run3: Use model Run1 and add covariate WT on CL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Run4: Use model Run1 and add covariate WT </a:t>
            </a:r>
            <a:r>
              <a:rPr lang="en-US" dirty="0" err="1" smtClean="0"/>
              <a:t>allometrically</a:t>
            </a:r>
            <a:r>
              <a:rPr lang="en-US" dirty="0" smtClean="0"/>
              <a:t> scaled and estimate exponent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Run5: Use model Run4 and fix </a:t>
            </a:r>
            <a:r>
              <a:rPr lang="en-US" dirty="0" err="1" smtClean="0"/>
              <a:t>allometric</a:t>
            </a:r>
            <a:r>
              <a:rPr lang="en-US" dirty="0" smtClean="0"/>
              <a:t> exponent to estimate value from Run4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Run6: Use model Run2 and add estimation of lag time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Additional Hands-on Examples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github.com/nlmixrdevelopment/nlmixr-examples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nlmixr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Update/change models incrementally on the fly </a:t>
            </a:r>
            <a:r>
              <a:rPr lang="en-US" sz="4200" dirty="0" smtClean="0"/>
              <a:t>in 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 smtClean="0">
                <a:solidFill>
                  <a:schemeClr val="accent2"/>
                </a:solidFill>
              </a:rPr>
              <a:t>r</a:t>
            </a:r>
            <a:br>
              <a:rPr lang="en-US" sz="4400" dirty="0" smtClean="0">
                <a:solidFill>
                  <a:schemeClr val="accent2"/>
                </a:solidFill>
              </a:rPr>
            </a:br>
            <a:r>
              <a:rPr lang="en-US" sz="2900" dirty="0" smtClean="0">
                <a:solidFill>
                  <a:srgbClr val="C00000"/>
                </a:solidFill>
              </a:rPr>
              <a:t>Modeling Piping</a:t>
            </a:r>
            <a:br>
              <a:rPr lang="en-US" sz="2900" dirty="0" smtClean="0">
                <a:solidFill>
                  <a:srgbClr val="C00000"/>
                </a:solidFill>
              </a:rPr>
            </a:br>
            <a:endParaRPr lang="en-US" sz="2900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2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Update/change models incrementally on the fly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Changing </a:t>
            </a:r>
            <a:r>
              <a:rPr lang="en-US" b="1" dirty="0"/>
              <a:t>and fixing parameter values in models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Change </a:t>
            </a:r>
            <a:r>
              <a:rPr lang="en-US" dirty="0"/>
              <a:t>parameter estimates before or after running a </a:t>
            </a:r>
            <a:r>
              <a:rPr lang="en-US" dirty="0" smtClean="0"/>
              <a:t>model </a:t>
            </a:r>
            <a:r>
              <a:rPr lang="en-US" dirty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. update(</a:t>
            </a:r>
            <a:r>
              <a:rPr lang="en-US" dirty="0" err="1" smtClean="0"/>
              <a:t>tka</a:t>
            </a:r>
            <a:r>
              <a:rPr lang="en-US" dirty="0" smtClean="0"/>
              <a:t>=0.5))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Fix </a:t>
            </a:r>
            <a:r>
              <a:rPr lang="en-US" dirty="0"/>
              <a:t>parameters to arbitrary values, or estimated values (</a:t>
            </a:r>
            <a:r>
              <a:rPr lang="en-US" dirty="0" err="1" smtClean="0"/>
              <a:t>ie</a:t>
            </a:r>
            <a:r>
              <a:rPr lang="en-US" dirty="0" smtClean="0"/>
              <a:t>. update(</a:t>
            </a:r>
            <a:r>
              <a:rPr lang="en-US" dirty="0" err="1" smtClean="0"/>
              <a:t>tka</a:t>
            </a:r>
            <a:r>
              <a:rPr lang="en-US" dirty="0" smtClean="0"/>
              <a:t>=fix(0.5)) </a:t>
            </a:r>
            <a:r>
              <a:rPr lang="en-US" dirty="0"/>
              <a:t>or </a:t>
            </a:r>
            <a:r>
              <a:rPr lang="en-US" dirty="0" smtClean="0"/>
              <a:t>update(</a:t>
            </a:r>
            <a:r>
              <a:rPr lang="en-US" dirty="0" err="1" smtClean="0"/>
              <a:t>tka</a:t>
            </a:r>
            <a:r>
              <a:rPr lang="en-US" dirty="0" smtClean="0"/>
              <a:t>=fix))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Changing </a:t>
            </a:r>
            <a:r>
              <a:rPr lang="en-US" b="1" dirty="0"/>
              <a:t>model </a:t>
            </a:r>
            <a:r>
              <a:rPr lang="en-US" b="1" dirty="0" smtClean="0"/>
              <a:t>features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Adding </a:t>
            </a:r>
            <a:r>
              <a:rPr lang="en-US" dirty="0"/>
              <a:t>or </a:t>
            </a:r>
            <a:r>
              <a:rPr lang="en-US" dirty="0" smtClean="0"/>
              <a:t>removing between </a:t>
            </a:r>
            <a:r>
              <a:rPr lang="en-US" dirty="0"/>
              <a:t>subject variability 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Adding </a:t>
            </a:r>
            <a:r>
              <a:rPr lang="en-US" dirty="0" smtClean="0"/>
              <a:t>covariate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Changing residual </a:t>
            </a:r>
            <a:r>
              <a:rPr lang="en-US" dirty="0" smtClean="0"/>
              <a:t>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Adding diagnostic plots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b="1" dirty="0" smtClean="0"/>
              <a:t>Exercise: </a:t>
            </a:r>
            <a:r>
              <a:rPr lang="en-US" sz="2400" b="1" dirty="0" err="1" smtClean="0"/>
              <a:t>modelPiping_Page.R</a:t>
            </a:r>
            <a:endParaRPr lang="en-US" sz="2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5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 smtClean="0"/>
              <a:t>Estimation of Multiple Endpoints in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>
                <a:solidFill>
                  <a:schemeClr val="accent2"/>
                </a:solidFill>
              </a:rPr>
              <a:t>r</a:t>
            </a:r>
            <a:r>
              <a:rPr lang="en-US" sz="4400" dirty="0"/>
              <a:t> </a:t>
            </a:r>
            <a:r>
              <a:rPr lang="en-US" sz="4200" dirty="0" smtClean="0"/>
              <a:t> </a:t>
            </a:r>
            <a:endParaRPr lang="en-US" sz="4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5E348-6FEA-41E1-B012-9EB01B3F8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-282280"/>
            <a:ext cx="10945216" cy="2448272"/>
          </a:xfrm>
        </p:spPr>
        <p:txBody>
          <a:bodyPr/>
          <a:lstStyle/>
          <a:p>
            <a:r>
              <a:rPr lang="en-GB" dirty="0"/>
              <a:t>Outline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2C9BE-8E04-48CE-BD71-CB1F4678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8" y="1801572"/>
            <a:ext cx="2408529" cy="291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AC36F-E762-472D-BBAA-E1AD338DF587}"/>
              </a:ext>
            </a:extLst>
          </p:cNvPr>
          <p:cNvSpPr txBox="1"/>
          <p:nvPr/>
        </p:nvSpPr>
        <p:spPr>
          <a:xfrm>
            <a:off x="780785" y="143224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Syntax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A0DAD-3DB3-4EF0-97EF-ECAA8D04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68" y="1856359"/>
            <a:ext cx="3067626" cy="28083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2479FE-4550-4795-8942-449B40ED8307}"/>
              </a:ext>
            </a:extLst>
          </p:cNvPr>
          <p:cNvGrpSpPr/>
          <p:nvPr/>
        </p:nvGrpSpPr>
        <p:grpSpPr>
          <a:xfrm>
            <a:off x="6735371" y="941856"/>
            <a:ext cx="5309014" cy="2669604"/>
            <a:chOff x="6969052" y="2790671"/>
            <a:chExt cx="5328592" cy="26656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60C440-D4C5-4762-8529-EA3527BFD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9052" y="2798978"/>
              <a:ext cx="5328592" cy="26573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3C3C-D007-446B-8F1F-3C8FEE705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9332" y="2790671"/>
              <a:ext cx="1368152" cy="4541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A932B7-351A-44AA-A23A-E6C341793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639" y="3927348"/>
            <a:ext cx="3138477" cy="10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487488" y="4149080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09064" y="4437112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06563" y="4177814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(e.g. joint PKPD model, multiple PD endpoints)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nlmix</a:t>
            </a:r>
            <a:r>
              <a:rPr lang="en-GB" dirty="0" smtClean="0">
                <a:solidFill>
                  <a:srgbClr val="B40000"/>
                </a:solidFill>
              </a:rPr>
              <a:t>r</a:t>
            </a:r>
            <a:r>
              <a:rPr lang="en-GB" dirty="0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7958" y="951908"/>
            <a:ext cx="57606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Example: joint PKPD model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xample &lt;- function(){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.........</a:t>
            </a:r>
          </a:p>
          <a:p>
            <a:r>
              <a:rPr lang="en-US" sz="1600" dirty="0" smtClean="0"/>
              <a:t>})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model({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(depot</a:t>
            </a:r>
            <a:r>
              <a:rPr lang="en-US" sz="1600" dirty="0"/>
              <a:t>) </a:t>
            </a:r>
            <a:r>
              <a:rPr lang="en-US" sz="1600" dirty="0" smtClean="0"/>
              <a:t> = </a:t>
            </a:r>
            <a:r>
              <a:rPr lang="en-US" sz="1600" dirty="0"/>
              <a:t>-</a:t>
            </a:r>
            <a:r>
              <a:rPr lang="en-US" sz="1600" dirty="0" err="1"/>
              <a:t>ktr</a:t>
            </a:r>
            <a:r>
              <a:rPr lang="en-US" sz="1600" dirty="0"/>
              <a:t> * depot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(gut</a:t>
            </a:r>
            <a:r>
              <a:rPr lang="en-US" sz="1600" dirty="0"/>
              <a:t>) </a:t>
            </a:r>
            <a:r>
              <a:rPr lang="en-US" sz="1600" dirty="0" smtClean="0"/>
              <a:t>      =  </a:t>
            </a:r>
            <a:r>
              <a:rPr lang="en-US" sz="1600" dirty="0" err="1"/>
              <a:t>ktr</a:t>
            </a:r>
            <a:r>
              <a:rPr lang="en-US" sz="1600" dirty="0"/>
              <a:t> * depot -</a:t>
            </a:r>
            <a:r>
              <a:rPr lang="en-US" sz="1600" dirty="0" err="1"/>
              <a:t>ka</a:t>
            </a:r>
            <a:r>
              <a:rPr lang="en-US" sz="1600" dirty="0"/>
              <a:t> * gut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(center</a:t>
            </a:r>
            <a:r>
              <a:rPr lang="en-US" sz="1600" dirty="0"/>
              <a:t>) =  </a:t>
            </a:r>
            <a:r>
              <a:rPr lang="en-US" sz="1600" dirty="0" err="1"/>
              <a:t>ka</a:t>
            </a:r>
            <a:r>
              <a:rPr lang="en-US" sz="1600" dirty="0"/>
              <a:t> * gut - cl / v * center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(effect)  = kin*PD -</a:t>
            </a:r>
            <a:r>
              <a:rPr lang="en-US" sz="1600" dirty="0" err="1"/>
              <a:t>kout</a:t>
            </a:r>
            <a:r>
              <a:rPr lang="en-US" sz="1600" dirty="0"/>
              <a:t>*effect</a:t>
            </a:r>
          </a:p>
          <a:p>
            <a:endParaRPr lang="en-US" sz="1600" dirty="0"/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cp</a:t>
            </a:r>
            <a:r>
              <a:rPr lang="en-US" sz="1600" dirty="0" smtClean="0"/>
              <a:t> </a:t>
            </a:r>
            <a:r>
              <a:rPr lang="en-US" sz="1600" dirty="0"/>
              <a:t>= center / v</a:t>
            </a:r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cp</a:t>
            </a:r>
            <a:r>
              <a:rPr lang="en-US" sz="1600" dirty="0" smtClean="0"/>
              <a:t> </a:t>
            </a:r>
            <a:r>
              <a:rPr lang="en-US" sz="1600" dirty="0"/>
              <a:t>~ prop(prop.err) + add(</a:t>
            </a:r>
            <a:r>
              <a:rPr lang="en-US" sz="1600" dirty="0" err="1"/>
              <a:t>pkadd.err</a:t>
            </a:r>
            <a:r>
              <a:rPr lang="en-US" sz="1600" dirty="0"/>
              <a:t>) | center</a:t>
            </a:r>
          </a:p>
          <a:p>
            <a:r>
              <a:rPr lang="en-US" sz="1600" dirty="0" smtClean="0"/>
              <a:t>     effect </a:t>
            </a:r>
            <a:r>
              <a:rPr lang="en-US" sz="1600" dirty="0"/>
              <a:t>~ add(</a:t>
            </a:r>
            <a:r>
              <a:rPr lang="en-US" sz="1600" dirty="0" err="1"/>
              <a:t>pdadd.err</a:t>
            </a:r>
            <a:r>
              <a:rPr lang="en-US" sz="1600" dirty="0"/>
              <a:t>) | </a:t>
            </a:r>
            <a:r>
              <a:rPr lang="en-US" sz="1600" dirty="0" smtClean="0"/>
              <a:t>effect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})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022" y="1265268"/>
            <a:ext cx="4403634" cy="4303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59563" y="4741091"/>
            <a:ext cx="54578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#Data conversion to nlmixr data standard: DVID to CMT</a:t>
            </a:r>
          </a:p>
          <a:p>
            <a:r>
              <a:rPr lang="en-US" sz="1200" dirty="0" smtClean="0"/>
              <a:t># </a:t>
            </a:r>
            <a:r>
              <a:rPr lang="en-US" sz="1200" dirty="0"/>
              <a:t>Read data</a:t>
            </a:r>
          </a:p>
          <a:p>
            <a:r>
              <a:rPr lang="en-US" sz="1200" b="1" dirty="0"/>
              <a:t>homedir="."</a:t>
            </a:r>
          </a:p>
          <a:p>
            <a:r>
              <a:rPr lang="en-US" sz="1200" b="1" dirty="0"/>
              <a:t>data.pkpd &lt;- read.csv(file = paste(homedir,"warfarin_dat.csv",sep="/"))</a:t>
            </a:r>
          </a:p>
          <a:p>
            <a:r>
              <a:rPr lang="en-US" sz="1200" dirty="0"/>
              <a:t>## Convert the dvid data item to compartment names.  </a:t>
            </a:r>
            <a:endParaRPr lang="en-US" sz="1200" dirty="0" smtClean="0"/>
          </a:p>
          <a:p>
            <a:r>
              <a:rPr lang="en-US" sz="1200" dirty="0" smtClean="0"/>
              <a:t>## The </a:t>
            </a:r>
            <a:r>
              <a:rPr lang="en-US" sz="1200" dirty="0"/>
              <a:t>easiest </a:t>
            </a:r>
            <a:r>
              <a:rPr lang="en-US" sz="1200" dirty="0" smtClean="0"/>
              <a:t>way to </a:t>
            </a:r>
            <a:r>
              <a:rPr lang="en-US" sz="1200" dirty="0"/>
              <a:t>do this is to convert it to a factor</a:t>
            </a:r>
            <a:r>
              <a:rPr lang="en-US" sz="1200" dirty="0" smtClean="0"/>
              <a:t>.</a:t>
            </a:r>
            <a:endParaRPr lang="en-US" sz="1200" dirty="0"/>
          </a:p>
          <a:p>
            <a:r>
              <a:rPr lang="en-US" sz="1200" dirty="0"/>
              <a:t>## Alternatively you could count the compartment number and </a:t>
            </a:r>
            <a:endParaRPr lang="en-US" sz="1200" dirty="0" smtClean="0"/>
          </a:p>
          <a:p>
            <a:r>
              <a:rPr lang="en-US" sz="1200" dirty="0" smtClean="0"/>
              <a:t>## assign it </a:t>
            </a:r>
            <a:r>
              <a:rPr lang="en-US" sz="1200" dirty="0"/>
              <a:t>directly. by data.pkpd$dvid + 2</a:t>
            </a:r>
          </a:p>
          <a:p>
            <a:r>
              <a:rPr lang="en-US" sz="1200" dirty="0"/>
              <a:t>##</a:t>
            </a:r>
          </a:p>
          <a:p>
            <a:r>
              <a:rPr lang="en-US" sz="1200" b="1" dirty="0"/>
              <a:t>data.pkpd$cmt  &lt;- factor(data.pkpd$dvid,c(1,2),c("center","effect"))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6291" y="836712"/>
            <a:ext cx="43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 example in NONMEM format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9758473" y="3652513"/>
            <a:ext cx="225959" cy="136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rved Up Arrow 11"/>
          <p:cNvSpPr/>
          <p:nvPr/>
        </p:nvSpPr>
        <p:spPr>
          <a:xfrm rot="9842875">
            <a:off x="5727023" y="3418875"/>
            <a:ext cx="4601528" cy="760594"/>
          </a:xfrm>
          <a:prstGeom prst="curvedUpArrow">
            <a:avLst>
              <a:gd name="adj1" fmla="val 25000"/>
              <a:gd name="adj2" fmla="val 6296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6440" y="3440950"/>
            <a:ext cx="8640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= PK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 = PD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6209" y="1258699"/>
            <a:ext cx="3250087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One error model per endpoint/compartment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Error parameters to be estimated in </a:t>
            </a:r>
            <a:r>
              <a:rPr lang="en-US" sz="1600" dirty="0" err="1" smtClean="0"/>
              <a:t>ini</a:t>
            </a:r>
            <a:r>
              <a:rPr lang="en-US" sz="1600" dirty="0" smtClean="0"/>
              <a:t> block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|compartment </a:t>
            </a:r>
            <a:r>
              <a:rPr lang="en-US" sz="1600" dirty="0" smtClean="0">
                <a:sym typeface="Wingdings" panose="05000000000000000000" pitchFamily="2" charset="2"/>
              </a:rPr>
              <a:t> needed to specify which error is for which compartment</a:t>
            </a:r>
            <a:endParaRPr lang="en-US" sz="1600" dirty="0"/>
          </a:p>
        </p:txBody>
      </p:sp>
      <p:sp>
        <p:nvSpPr>
          <p:cNvPr id="19" name="Curved Up Arrow 18"/>
          <p:cNvSpPr/>
          <p:nvPr/>
        </p:nvSpPr>
        <p:spPr>
          <a:xfrm rot="8473074" flipV="1">
            <a:off x="3988786" y="3769199"/>
            <a:ext cx="2345703" cy="5724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9276" y="3144207"/>
            <a:ext cx="8640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#</a:t>
            </a:r>
            <a:r>
              <a:rPr lang="en-US" b="1" dirty="0" smtClean="0">
                <a:solidFill>
                  <a:srgbClr val="FF0000"/>
                </a:solidFill>
              </a:rPr>
              <a:t> PK</a:t>
            </a:r>
          </a:p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#</a:t>
            </a:r>
            <a:r>
              <a:rPr lang="en-US" b="1" dirty="0" smtClean="0">
                <a:solidFill>
                  <a:srgbClr val="FF0000"/>
                </a:solidFill>
              </a:rPr>
              <a:t> PD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6160" y="56612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Example Warfarin PKPD model:</a:t>
            </a:r>
          </a:p>
          <a:p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36160" y="5930116"/>
            <a:ext cx="465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github.com/nlmixrdevelopment/nlmixr-examples/tree/master/case-study-warfarin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27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042368" y="4842502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42368" y="5077226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86950" y="5330514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(e.g. joint PKPD model, multiple PD endpoints)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nlmix</a:t>
            </a:r>
            <a:r>
              <a:rPr lang="en-GB" dirty="0" smtClean="0">
                <a:solidFill>
                  <a:srgbClr val="B40000"/>
                </a:solidFill>
              </a:rPr>
              <a:t>r</a:t>
            </a:r>
            <a:r>
              <a:rPr lang="en-GB" dirty="0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6032" y="1106735"/>
            <a:ext cx="113725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Example: multiple PD endpoints </a:t>
            </a:r>
            <a:r>
              <a:rPr lang="en-US" sz="1600" b="1" dirty="0" smtClean="0">
                <a:sym typeface="Wingdings" panose="05000000000000000000" pitchFamily="2" charset="2"/>
              </a:rPr>
              <a:t> PK model parameters were fixed in this model</a:t>
            </a:r>
            <a:endParaRPr lang="en-US" sz="1600" b="1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xample &lt;- function(){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.........</a:t>
            </a:r>
          </a:p>
          <a:p>
            <a:r>
              <a:rPr lang="en-US" sz="1600" dirty="0" smtClean="0"/>
              <a:t>})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model({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</a:t>
            </a:r>
          </a:p>
          <a:p>
            <a:r>
              <a:rPr lang="en-US" sz="1600" dirty="0"/>
              <a:t>     d/</a:t>
            </a:r>
            <a:r>
              <a:rPr lang="en-US" sz="1600" dirty="0" err="1"/>
              <a:t>dt</a:t>
            </a:r>
            <a:r>
              <a:rPr lang="en-US" sz="1600" dirty="0"/>
              <a:t>(CENTRAL) = -C1*CL + Q*(C2-C1);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(PERIF</a:t>
            </a:r>
            <a:r>
              <a:rPr lang="en-US" sz="1600" dirty="0"/>
              <a:t>)   </a:t>
            </a:r>
            <a:r>
              <a:rPr lang="en-US" sz="1600" dirty="0" smtClean="0"/>
              <a:t>     =                - </a:t>
            </a:r>
            <a:r>
              <a:rPr lang="en-US" sz="1600" dirty="0"/>
              <a:t>Q*(C2-C1);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(RET</a:t>
            </a:r>
            <a:r>
              <a:rPr lang="en-US" sz="1600" dirty="0"/>
              <a:t>)    </a:t>
            </a:r>
            <a:r>
              <a:rPr lang="en-US" sz="1600" dirty="0" smtClean="0"/>
              <a:t>       </a:t>
            </a:r>
            <a:r>
              <a:rPr lang="en-US" sz="1600" dirty="0"/>
              <a:t>= </a:t>
            </a:r>
            <a:r>
              <a:rPr lang="en-US" sz="1600" dirty="0" smtClean="0"/>
              <a:t>KTR*PROG2</a:t>
            </a:r>
            <a:r>
              <a:rPr lang="en-US" sz="1600" dirty="0"/>
              <a:t>*(1+EDRUG)-KRET*RET;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(RBC</a:t>
            </a:r>
            <a:r>
              <a:rPr lang="en-US" sz="1600" dirty="0"/>
              <a:t>)     </a:t>
            </a:r>
            <a:r>
              <a:rPr lang="en-US" sz="1600" dirty="0" smtClean="0"/>
              <a:t>    =                                            KRET*RET-KRBC*RBC</a:t>
            </a:r>
            <a:r>
              <a:rPr lang="en-US" sz="1600" dirty="0"/>
              <a:t>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(HGB</a:t>
            </a:r>
            <a:r>
              <a:rPr lang="en-US" sz="1600" dirty="0"/>
              <a:t>)     </a:t>
            </a:r>
            <a:r>
              <a:rPr lang="en-US" sz="1600" dirty="0" smtClean="0"/>
              <a:t>    =                                            KRET*RET+KRBC*RBC-KHGB*HGB</a:t>
            </a:r>
            <a:r>
              <a:rPr lang="en-US" sz="1600" dirty="0"/>
              <a:t>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d/</a:t>
            </a:r>
            <a:r>
              <a:rPr lang="en-US" sz="1600" dirty="0" err="1"/>
              <a:t>dt</a:t>
            </a:r>
            <a:r>
              <a:rPr lang="en-US" sz="1600" dirty="0"/>
              <a:t>(PROG1)   </a:t>
            </a:r>
            <a:r>
              <a:rPr lang="en-US" sz="1600" dirty="0" smtClean="0"/>
              <a:t> = </a:t>
            </a:r>
            <a:r>
              <a:rPr lang="en-US" sz="1600" dirty="0"/>
              <a:t>KPROL*PROG1*(2*RBC0/HGB)-KTR*PROG1;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d/</a:t>
            </a:r>
            <a:r>
              <a:rPr lang="en-US" sz="1600" dirty="0" err="1" smtClean="0"/>
              <a:t>dt</a:t>
            </a:r>
            <a:r>
              <a:rPr lang="en-US" sz="1600" dirty="0" smtClean="0"/>
              <a:t>(PROG2</a:t>
            </a:r>
            <a:r>
              <a:rPr lang="en-US" sz="1600" dirty="0"/>
              <a:t>)   </a:t>
            </a:r>
            <a:r>
              <a:rPr lang="en-US" sz="1600" dirty="0" smtClean="0"/>
              <a:t> =                                                       KTR*PROG1-KTR*PROG2</a:t>
            </a:r>
            <a:r>
              <a:rPr lang="en-US" sz="1600" dirty="0"/>
              <a:t>*(1+EDRUG);</a:t>
            </a:r>
          </a:p>
          <a:p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log(HGB) ~ add(</a:t>
            </a:r>
            <a:r>
              <a:rPr lang="en-US" sz="1600" dirty="0" err="1"/>
              <a:t>logHgb</a:t>
            </a:r>
            <a:r>
              <a:rPr lang="en-US" sz="1600" dirty="0"/>
              <a:t>) | HGB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log(RBC) ~ add(</a:t>
            </a:r>
            <a:r>
              <a:rPr lang="en-US" sz="1600" dirty="0" err="1"/>
              <a:t>logRbc</a:t>
            </a:r>
            <a:r>
              <a:rPr lang="en-US" sz="1600" dirty="0"/>
              <a:t>) | RBC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log(RET</a:t>
            </a:r>
            <a:r>
              <a:rPr lang="en-US" sz="1600" dirty="0" smtClean="0"/>
              <a:t>)  </a:t>
            </a:r>
            <a:r>
              <a:rPr lang="en-US" sz="1600" dirty="0"/>
              <a:t>~ add(</a:t>
            </a:r>
            <a:r>
              <a:rPr lang="en-US" sz="1600" dirty="0" err="1"/>
              <a:t>logRet</a:t>
            </a:r>
            <a:r>
              <a:rPr lang="en-US" sz="1600" dirty="0"/>
              <a:t>) | RET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})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2684" y="1975033"/>
            <a:ext cx="481314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One error model per endpoint/compartment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Error parameters to be estimated in </a:t>
            </a:r>
            <a:r>
              <a:rPr lang="en-US" sz="1600" dirty="0" err="1" smtClean="0"/>
              <a:t>ini</a:t>
            </a:r>
            <a:r>
              <a:rPr lang="en-US" sz="1600" dirty="0" smtClean="0"/>
              <a:t> block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|compartment </a:t>
            </a:r>
            <a:r>
              <a:rPr lang="en-US" sz="1600" dirty="0" smtClean="0">
                <a:sym typeface="Wingdings" panose="05000000000000000000" pitchFamily="2" charset="2"/>
              </a:rPr>
              <a:t> needed to specify which error is for which compartment</a:t>
            </a:r>
            <a:endParaRPr lang="en-US" sz="1600" dirty="0"/>
          </a:p>
        </p:txBody>
      </p:sp>
      <p:sp>
        <p:nvSpPr>
          <p:cNvPr id="24" name="Curved Up Arrow 23"/>
          <p:cNvSpPr/>
          <p:nvPr/>
        </p:nvSpPr>
        <p:spPr>
          <a:xfrm rot="9812733" flipV="1">
            <a:off x="2116443" y="4479488"/>
            <a:ext cx="8495136" cy="13233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6181" y="594345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Reynaldo-</a:t>
            </a:r>
            <a:r>
              <a:rPr lang="en-US" sz="1200" dirty="0" err="1" smtClean="0"/>
              <a:t>Fernández</a:t>
            </a:r>
            <a:r>
              <a:rPr lang="en-US" sz="1200" dirty="0" smtClean="0"/>
              <a:t> G. et al. </a:t>
            </a:r>
            <a:r>
              <a:rPr lang="en-US" sz="1200" dirty="0"/>
              <a:t>Semi-mechanistic </a:t>
            </a:r>
            <a:r>
              <a:rPr lang="en-US" sz="1200" dirty="0" smtClean="0"/>
              <a:t>Pharmacokinetic/Pharmacodynamic </a:t>
            </a:r>
            <a:r>
              <a:rPr lang="en-US" sz="1200" dirty="0"/>
              <a:t>model of </a:t>
            </a:r>
            <a:r>
              <a:rPr lang="en-US" sz="1200" dirty="0" smtClean="0"/>
              <a:t>three </a:t>
            </a:r>
            <a:r>
              <a:rPr lang="en-US" sz="1200" dirty="0" err="1" smtClean="0"/>
              <a:t>pegylated</a:t>
            </a:r>
            <a:r>
              <a:rPr lang="en-US" sz="1200" dirty="0" smtClean="0"/>
              <a:t> </a:t>
            </a:r>
            <a:r>
              <a:rPr lang="en-US" sz="1200" dirty="0" err="1"/>
              <a:t>rHuEPO</a:t>
            </a:r>
            <a:r>
              <a:rPr lang="en-US" sz="1200" dirty="0"/>
              <a:t> and </a:t>
            </a:r>
            <a:r>
              <a:rPr lang="en-US" sz="1200" dirty="0" err="1"/>
              <a:t>ior®EPOCIM</a:t>
            </a:r>
            <a:r>
              <a:rPr lang="en-US" sz="1200" dirty="0"/>
              <a:t> in New Zealand </a:t>
            </a:r>
            <a:r>
              <a:rPr lang="en-US" sz="1200" dirty="0" smtClean="0"/>
              <a:t>rabbits. </a:t>
            </a:r>
            <a:r>
              <a:rPr lang="en-US" sz="1200" dirty="0"/>
              <a:t>European Journal of Pharmaceutical Sciences 120 (2018) 123–132</a:t>
            </a:r>
          </a:p>
        </p:txBody>
      </p:sp>
    </p:spTree>
    <p:extLst>
      <p:ext uri="{BB962C8B-B14F-4D97-AF65-F5344CB8AC3E}">
        <p14:creationId xmlns:p14="http://schemas.microsoft.com/office/powerpoint/2010/main" val="8686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4A42A-DFE0-45A2-92F4-82ECE7A3D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102B9-DBE9-477B-9542-424E0354D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Outlook: </a:t>
            </a:r>
            <a:r>
              <a:rPr lang="en-GB" dirty="0" smtClean="0"/>
              <a:t>April 2019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01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</a:t>
            </a:r>
            <a:r>
              <a:rPr lang="en-US" dirty="0" smtClean="0"/>
              <a:t>– See Poster </a:t>
            </a:r>
            <a:r>
              <a:rPr lang="en-US" dirty="0" smtClean="0"/>
              <a:t>1356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F1864-E543-44EC-9D9A-E6F4E491C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186264" y="2686947"/>
            <a:ext cx="6269775" cy="3796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F4C84-CCB6-47D6-9F2C-04821851CC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7141087" y="118100"/>
            <a:ext cx="4822593" cy="64467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368" y="877459"/>
            <a:ext cx="6733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SAEM has similar estimates as </a:t>
            </a:r>
            <a:r>
              <a:rPr lang="en-US" b="1" dirty="0" err="1" smtClean="0"/>
              <a:t>Monolix</a:t>
            </a:r>
            <a:r>
              <a:rPr lang="en-US" b="1" dirty="0" smtClean="0"/>
              <a:t> SAEM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Single thread run SAEM times are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</a:t>
            </a:r>
            <a:r>
              <a:rPr lang="en-US" b="1" dirty="0" err="1" smtClean="0"/>
              <a:t>FOCEi</a:t>
            </a:r>
            <a:r>
              <a:rPr lang="en-US" b="1" dirty="0" smtClean="0"/>
              <a:t> has similar estimates as NONMEM </a:t>
            </a:r>
            <a:r>
              <a:rPr lang="en-US" b="1" dirty="0" err="1" smtClean="0"/>
              <a:t>FOCEi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Single thread run </a:t>
            </a:r>
            <a:r>
              <a:rPr lang="en-US" b="1" dirty="0" err="1" smtClean="0"/>
              <a:t>FOCEi</a:t>
            </a:r>
            <a:r>
              <a:rPr lang="en-US" b="1" dirty="0" smtClean="0"/>
              <a:t> times are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is a competitive alternative to commercial offerings (with less user experience)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3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90" y="1695754"/>
            <a:ext cx="2730784" cy="38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</p:spPr>
        <p:txBody>
          <a:bodyPr/>
          <a:lstStyle/>
          <a:p>
            <a:r>
              <a:rPr lang="en-US" dirty="0"/>
              <a:t>By the people: </a:t>
            </a:r>
            <a:r>
              <a:rPr lang="en-US" dirty="0" err="1"/>
              <a:t>nlmixr</a:t>
            </a:r>
            <a:r>
              <a:rPr lang="en-US" dirty="0"/>
              <a:t> support and add-ons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18" y="1710376"/>
            <a:ext cx="2943337" cy="359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39" y="1698966"/>
            <a:ext cx="2896098" cy="3729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94946" y="1207502"/>
            <a:ext cx="20698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GUI project  management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Richard </a:t>
            </a:r>
            <a:r>
              <a:rPr lang="en-US" sz="1050" dirty="0" err="1">
                <a:latin typeface="Arial Black" panose="020B0A04020102020204" pitchFamily="34" charset="0"/>
              </a:rPr>
              <a:t>Hooijmaijers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2587" y="1264867"/>
            <a:ext cx="1873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Automatic reporting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Christian Rasmussen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79043" y="1211737"/>
            <a:ext cx="19020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GUI auto-simulator</a:t>
            </a:r>
            <a:br>
              <a:rPr lang="en-US" sz="1050" dirty="0">
                <a:latin typeface="Arial Black" panose="020B0A04020102020204" pitchFamily="34" charset="0"/>
              </a:rPr>
            </a:br>
            <a:r>
              <a:rPr lang="en-US" sz="1050" dirty="0">
                <a:latin typeface="Arial Black" panose="020B0A04020102020204" pitchFamily="34" charset="0"/>
              </a:rPr>
              <a:t>Bernard Ngara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04" y="1698966"/>
            <a:ext cx="2801158" cy="39681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9688" y="1211737"/>
            <a:ext cx="1873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Arial Black" panose="020B0A04020102020204" pitchFamily="34" charset="0"/>
              </a:rPr>
              <a:t>xpose</a:t>
            </a:r>
            <a:r>
              <a:rPr lang="en-US" sz="1050" dirty="0">
                <a:latin typeface="Arial Black" panose="020B0A04020102020204" pitchFamily="34" charset="0"/>
              </a:rPr>
              <a:t> interface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Justin Wilkins</a:t>
            </a:r>
          </a:p>
        </p:txBody>
      </p:sp>
      <p:pic>
        <p:nvPicPr>
          <p:cNvPr id="1026" name="Picture 2" descr="PharmTeX">
            <a:extLst>
              <a:ext uri="{FF2B5EF4-FFF2-40B4-BE49-F238E27FC236}">
                <a16:creationId xmlns:a16="http://schemas.microsoft.com/office/drawing/2014/main" id="{A5194433-4656-4642-8F41-65EDDA41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264" y="4740521"/>
            <a:ext cx="1330111" cy="3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C2683C-2E56-4201-8C7F-21284D579E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905" y="4740521"/>
            <a:ext cx="1341185" cy="45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CBA4E4-1DE0-440D-8421-CBE1B9E8ABF4}"/>
              </a:ext>
            </a:extLst>
          </p:cNvPr>
          <p:cNvSpPr/>
          <p:nvPr/>
        </p:nvSpPr>
        <p:spPr>
          <a:xfrm>
            <a:off x="7070097" y="5964892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sz="1000" dirty="0">
                <a:latin typeface="Calibri" panose="020F0502020204030204" pitchFamily="34" charset="0"/>
                <a:cs typeface="Calibri" panose="020F0502020204030204" pitchFamily="34" charset="0"/>
              </a:rPr>
              <a:t>http://pharmtex.org/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18BFD0-2370-45D0-ACB8-489BBEA0DF0F}"/>
              </a:ext>
            </a:extLst>
          </p:cNvPr>
          <p:cNvSpPr/>
          <p:nvPr/>
        </p:nvSpPr>
        <p:spPr>
          <a:xfrm>
            <a:off x="3622065" y="5964892"/>
            <a:ext cx="2861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https://github.com/RichardHooijmaijers/shinyMixR</a:t>
            </a:r>
            <a:endParaRPr lang="LID4096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https://github.com/UUPharmacometrics/xpose/raw/master/man/figures/logo.png">
            <a:extLst>
              <a:ext uri="{FF2B5EF4-FFF2-40B4-BE49-F238E27FC236}">
                <a16:creationId xmlns:a16="http://schemas.microsoft.com/office/drawing/2014/main" id="{B44E0D39-4727-4033-B71E-B0AA1FB2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018" y="4568457"/>
            <a:ext cx="540540" cy="6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D7F661-74B6-4450-9FCB-2790088ADF88}"/>
              </a:ext>
            </a:extLst>
          </p:cNvPr>
          <p:cNvSpPr/>
          <p:nvPr/>
        </p:nvSpPr>
        <p:spPr>
          <a:xfrm>
            <a:off x="347263" y="5964892"/>
            <a:ext cx="2967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ID4096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https://github.com/UUPharmacometrics/xpose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https://github.com/nlmixrdevelopment/xpose.nlmixr</a:t>
            </a:r>
            <a:endParaRPr lang="LID4096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23392" y="1467646"/>
            <a:ext cx="5854064" cy="403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2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Call for participation: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Testing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shinyMixR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STAN/Bayesian methods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Comparison/benchmarking </a:t>
            </a:r>
            <a:br>
              <a:rPr lang="en-US" dirty="0"/>
            </a:br>
            <a:r>
              <a:rPr lang="en-US" dirty="0"/>
              <a:t>(e.g. to NONMEM &amp; </a:t>
            </a:r>
            <a:r>
              <a:rPr lang="en-US" dirty="0" err="1"/>
              <a:t>Monolix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PBPK/QSP module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nlmixr tutorials and local champions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NCA app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1" y="65317"/>
            <a:ext cx="1444877" cy="725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07568" y="264262"/>
            <a:ext cx="9361040" cy="985909"/>
          </a:xfrm>
        </p:spPr>
        <p:txBody>
          <a:bodyPr/>
          <a:lstStyle/>
          <a:p>
            <a:r>
              <a:rPr lang="en-US" dirty="0"/>
              <a:t>: a </a:t>
            </a:r>
            <a:r>
              <a:rPr lang="en-US" dirty="0" err="1"/>
              <a:t>popPKPD</a:t>
            </a:r>
            <a:r>
              <a:rPr lang="en-US" dirty="0"/>
              <a:t> tool by pharmacometricians, for pharmacometricians</a:t>
            </a:r>
          </a:p>
        </p:txBody>
      </p:sp>
      <p:pic>
        <p:nvPicPr>
          <p:cNvPr id="10" name="Picture 2" descr="Image result for world community 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599" y="1371959"/>
            <a:ext cx="5629401" cy="37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6448" y="5511383"/>
            <a:ext cx="84908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B40000"/>
                </a:solidFill>
              </a:rPr>
              <a:t>Contact us to participate @ </a:t>
            </a:r>
            <a:r>
              <a:rPr lang="en-US" sz="2600" b="1" dirty="0">
                <a:solidFill>
                  <a:srgbClr val="B40000"/>
                </a:solidFill>
                <a:hlinkClick r:id="rId4"/>
              </a:rPr>
              <a:t>nlmixr.info@gmail.com</a:t>
            </a:r>
            <a:r>
              <a:rPr lang="en-US" sz="2600" b="1" dirty="0">
                <a:solidFill>
                  <a:srgbClr val="B40000"/>
                </a:solidFill>
              </a:rPr>
              <a:t> – </a:t>
            </a:r>
          </a:p>
          <a:p>
            <a:pPr algn="ctr"/>
            <a:r>
              <a:rPr lang="en-US" sz="2600" b="1" dirty="0">
                <a:solidFill>
                  <a:srgbClr val="B40000"/>
                </a:solidFill>
              </a:rPr>
              <a:t>Or just download the source code and get stuck in!</a:t>
            </a:r>
          </a:p>
        </p:txBody>
      </p:sp>
    </p:spTree>
    <p:extLst>
      <p:ext uri="{BB962C8B-B14F-4D97-AF65-F5344CB8AC3E}">
        <p14:creationId xmlns:p14="http://schemas.microsoft.com/office/powerpoint/2010/main" val="34453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F112-9376-45B7-8B48-317BB9C4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Resources, documentation and further reading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D5BF2-1F3F-4DDF-917E-6D907CDE8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E19B4-A8DC-49B4-8DD8-56AF7DBD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Home of </a:t>
            </a:r>
            <a:r>
              <a:rPr lang="en-GB" dirty="0" err="1"/>
              <a:t>nlmixr</a:t>
            </a:r>
            <a:r>
              <a:rPr lang="en-GB" dirty="0"/>
              <a:t>, </a:t>
            </a:r>
            <a:r>
              <a:rPr lang="en-GB" dirty="0" err="1"/>
              <a:t>RxODE</a:t>
            </a:r>
            <a:r>
              <a:rPr lang="en-GB" dirty="0"/>
              <a:t>, </a:t>
            </a:r>
            <a:r>
              <a:rPr lang="en-GB" dirty="0" err="1"/>
              <a:t>xpose.nlmixr</a:t>
            </a:r>
            <a:r>
              <a:rPr lang="en-GB" dirty="0"/>
              <a:t>, support packages (most recent versions)</a:t>
            </a:r>
          </a:p>
          <a:p>
            <a:pPr lvl="1"/>
            <a:r>
              <a:rPr lang="en-GB" dirty="0">
                <a:hlinkClick r:id="rId2"/>
              </a:rPr>
              <a:t>https://github.com/nlmixrdevelopment</a:t>
            </a:r>
            <a:endParaRPr lang="en-GB" dirty="0"/>
          </a:p>
          <a:p>
            <a:endParaRPr lang="en-GB" dirty="0"/>
          </a:p>
          <a:p>
            <a:r>
              <a:rPr lang="en-GB" dirty="0"/>
              <a:t>Documentation: continually evolving</a:t>
            </a:r>
          </a:p>
          <a:p>
            <a:pPr lvl="1"/>
            <a:r>
              <a:rPr lang="en-GB" dirty="0">
                <a:hlinkClick r:id="rId3"/>
              </a:rPr>
              <a:t>https://nlmixrdevelopment.github.io/nlmixr_bookdown/</a:t>
            </a:r>
            <a:endParaRPr lang="en-GB" dirty="0"/>
          </a:p>
          <a:p>
            <a:r>
              <a:rPr lang="en-GB" dirty="0"/>
              <a:t>Open course material:</a:t>
            </a:r>
          </a:p>
          <a:p>
            <a:pPr lvl="1"/>
            <a:r>
              <a:rPr lang="en-GB" dirty="0"/>
              <a:t>PAGE (Montreux, 2018): </a:t>
            </a:r>
            <a:r>
              <a:rPr lang="en-GB" dirty="0">
                <a:hlinkClick r:id="rId4"/>
              </a:rPr>
              <a:t>https://github.com/nlmixrdevelopment/PAGE-2018</a:t>
            </a:r>
            <a:endParaRPr lang="en-GB" dirty="0"/>
          </a:p>
          <a:p>
            <a:pPr lvl="1"/>
            <a:r>
              <a:rPr lang="en-GB" dirty="0"/>
              <a:t>ACoP9 (San Diego, 2018): </a:t>
            </a:r>
            <a:r>
              <a:rPr lang="en-GB" dirty="0">
                <a:hlinkClick r:id="rId5"/>
              </a:rPr>
              <a:t>https://github.com/nlmixrdevelopment/ACoP9-2018</a:t>
            </a:r>
            <a:endParaRPr lang="en-GB" dirty="0"/>
          </a:p>
          <a:p>
            <a:r>
              <a:rPr lang="en-GB" dirty="0"/>
              <a:t>Cheat sheets and posters:</a:t>
            </a:r>
          </a:p>
          <a:p>
            <a:pPr lvl="1"/>
            <a:r>
              <a:rPr lang="en-GB" dirty="0">
                <a:hlinkClick r:id="rId6"/>
              </a:rPr>
              <a:t>https://github.com/nlmixrdevelopment/Publications</a:t>
            </a:r>
            <a:endParaRPr lang="en-GB" dirty="0"/>
          </a:p>
          <a:p>
            <a:endParaRPr lang="en-GB" dirty="0"/>
          </a:p>
          <a:p>
            <a:r>
              <a:rPr lang="en-GB" dirty="0"/>
              <a:t>Twitter: @</a:t>
            </a:r>
            <a:r>
              <a:rPr lang="en-GB" dirty="0" err="1"/>
              <a:t>nlmixr</a:t>
            </a:r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7"/>
              </a:rPr>
              <a:t>https://www.linkedin.com/groups/8621368/</a:t>
            </a:r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5E28-F73B-42B5-AC86-4367730AD6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8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Back-up</a:t>
            </a:r>
            <a:endParaRPr lang="en-US"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1512168"/>
          </a:xfrm>
        </p:spPr>
        <p:txBody>
          <a:bodyPr/>
          <a:lstStyle/>
          <a:p>
            <a:r>
              <a:rPr lang="en-US" dirty="0"/>
              <a:t>modelling syntax, running </a:t>
            </a: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 models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nlmix</a:t>
            </a:r>
            <a:r>
              <a:rPr lang="en-US" dirty="0" smtClean="0"/>
              <a:t>r </a:t>
            </a:r>
            <a:r>
              <a:rPr lang="en-US" dirty="0"/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35" y="2060848"/>
            <a:ext cx="2408529" cy="29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NONMEM control stream for a popPK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31" y="1196752"/>
            <a:ext cx="9065538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70" y="964831"/>
            <a:ext cx="4773213" cy="5690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 </a:t>
            </a:r>
            <a:r>
              <a:rPr lang="en-US" dirty="0" smtClean="0"/>
              <a:t>control </a:t>
            </a:r>
            <a:r>
              <a:rPr lang="en-US" dirty="0"/>
              <a:t>stream for a popPK </a:t>
            </a:r>
            <a:r>
              <a:rPr lang="en-US" dirty="0" smtClean="0"/>
              <a:t>model compared to NONMEM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55639" y="2210873"/>
            <a:ext cx="739055" cy="4429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8976320" y="1700808"/>
            <a:ext cx="2209800" cy="3554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NONMEM $PK like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8976320" y="2378321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fixed effects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9004124" y="3170409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random effects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gray">
          <a:xfrm>
            <a:off x="9004124" y="3933056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error 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7" name="Straight Connector 16"/>
          <p:cNvCxnSpPr>
            <a:stCxn id="32" idx="3"/>
          </p:cNvCxnSpPr>
          <p:nvPr/>
        </p:nvCxnSpPr>
        <p:spPr>
          <a:xfrm flipV="1">
            <a:off x="5104263" y="2679235"/>
            <a:ext cx="3852172" cy="507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04263" y="3506826"/>
            <a:ext cx="3872057" cy="3415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303912" y="4229663"/>
            <a:ext cx="3672408" cy="15805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83833" y="5395495"/>
            <a:ext cx="4372602" cy="3027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 bwMode="gray">
          <a:xfrm>
            <a:off x="9004124" y="5085184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ADVAN &amp; TRANS like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31704" y="2852936"/>
            <a:ext cx="1672559" cy="6681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20331" y="3564894"/>
            <a:ext cx="1672559" cy="6681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31704" y="4275241"/>
            <a:ext cx="1872208" cy="228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31529" y="5626016"/>
            <a:ext cx="1052304" cy="268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gray">
          <a:xfrm>
            <a:off x="157102" y="1591910"/>
            <a:ext cx="2209800" cy="3554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NONMEM Dataset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2366902" y="1769075"/>
            <a:ext cx="604036" cy="149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55639" y="1700808"/>
            <a:ext cx="419505" cy="43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99656" y="1925116"/>
            <a:ext cx="4320480" cy="20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94694" y="1916832"/>
            <a:ext cx="5381626" cy="4097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</a:t>
            </a:r>
            <a:r>
              <a:rPr lang="en-GB" sz="2400" dirty="0" smtClean="0"/>
              <a:t>has </a:t>
            </a:r>
            <a:r>
              <a:rPr lang="en-GB" sz="2400" dirty="0"/>
              <a:t>two </a:t>
            </a:r>
            <a:r>
              <a:rPr lang="en-GB" sz="2400" dirty="0" smtClean="0"/>
              <a:t>main parts</a:t>
            </a:r>
            <a:r>
              <a:rPr lang="en-GB" sz="2400" dirty="0"/>
              <a:t>: initialisation and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98963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8008" y="1844824"/>
            <a:ext cx="5294658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24555"/>
            <a:ext cx="5078634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KA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Parameters defined based on </a:t>
            </a:r>
            <a:r>
              <a:rPr lang="en-GB" dirty="0" err="1">
                <a:solidFill>
                  <a:srgbClr val="000000"/>
                </a:solidFill>
              </a:rPr>
              <a:t>ini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Fixed/Random relationships defined </a:t>
            </a:r>
            <a:r>
              <a:rPr lang="en-GB" dirty="0" smtClean="0">
                <a:solidFill>
                  <a:srgbClr val="000000"/>
                </a:solidFill>
              </a:rPr>
              <a:t>first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Model (Solved/RxODE) defined </a:t>
            </a:r>
            <a:r>
              <a:rPr lang="en-GB" dirty="0" smtClean="0">
                <a:solidFill>
                  <a:srgbClr val="000000"/>
                </a:solidFill>
              </a:rPr>
              <a:t>next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Unexplained error defined by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</a:rPr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250861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44044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63757"/>
            <a:ext cx="5257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log Cl (L/hr)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lKa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fix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sv-SE" b="1" dirty="0">
                <a:solidFill>
                  <a:srgbClr val="008000"/>
                </a:solidFill>
                <a:latin typeface="Courier New" panose="02070309020205020404" pitchFamily="49" charset="0"/>
              </a:rPr>
              <a:t>log Ka (1/hr)</a:t>
            </a:r>
            <a:endParaRPr lang="sv-SE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add.sd </a:t>
            </a:r>
            <a:r>
              <a:rPr lang="de-D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smtClean="0">
                <a:latin typeface="Courier New" panose="02070309020205020404" pitchFamily="49" charset="0"/>
              </a:rPr>
              <a:t>                    </a:t>
            </a:r>
            <a:r>
              <a:rPr lang="en-GB" dirty="0">
                <a:latin typeface="Courier New" panose="02070309020205020404" pitchFamily="49" charset="0"/>
              </a:rPr>
              <a:t>0.005, 0.1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5499" y="2710661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linCmt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uses defined parameters to select 1, 2 or 3 solved compartment model with </a:t>
            </a:r>
            <a:r>
              <a:rPr lang="en-GB" sz="2400" dirty="0" err="1"/>
              <a:t>linCmt</a:t>
            </a:r>
            <a:r>
              <a:rPr lang="en-GB" sz="2400" dirty="0" smtClean="0"/>
              <a:t>() </a:t>
            </a:r>
            <a:r>
              <a:rPr lang="en-GB" sz="2400" dirty="0" smtClean="0">
                <a:sym typeface="Wingdings" panose="05000000000000000000" pitchFamily="2" charset="2"/>
              </a:rPr>
              <a:t> closed-form solutions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588952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4319490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Solved System Parameterization</a:t>
                      </a:r>
                      <a:r>
                        <a:rPr lang="en-US" baseline="0" dirty="0"/>
                        <a:t>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1903" y="1502782"/>
            <a:ext cx="39068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Cl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KA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5946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24192" y="3212976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linCmt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784903"/>
              </p:ext>
            </p:extLst>
          </p:nvPr>
        </p:nvGraphicFramePr>
        <p:xfrm>
          <a:off x="661031" y="1628800"/>
          <a:ext cx="6581996" cy="2291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4599">
                  <a:extLst>
                    <a:ext uri="{9D8B030D-6E8A-4147-A177-3AD203B41FA5}">
                      <a16:colId xmlns:a16="http://schemas.microsoft.com/office/drawing/2014/main" val="1418526315"/>
                    </a:ext>
                  </a:extLst>
                </a:gridCol>
                <a:gridCol w="1948202">
                  <a:extLst>
                    <a:ext uri="{9D8B030D-6E8A-4147-A177-3AD203B41FA5}">
                      <a16:colId xmlns:a16="http://schemas.microsoft.com/office/drawing/2014/main" val="2573192727"/>
                    </a:ext>
                  </a:extLst>
                </a:gridCol>
                <a:gridCol w="2659195">
                  <a:extLst>
                    <a:ext uri="{9D8B030D-6E8A-4147-A177-3AD203B41FA5}">
                      <a16:colId xmlns:a16="http://schemas.microsoft.com/office/drawing/2014/main" val="708291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Compartment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4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V, Q, </a:t>
                      </a:r>
                      <a:r>
                        <a:rPr lang="en-US" dirty="0" err="1"/>
                        <a:t>Vp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</a:t>
                      </a:r>
                      <a:r>
                        <a:rPr lang="en-US" dirty="0" err="1" smtClean="0"/>
                        <a:t>Vc</a:t>
                      </a:r>
                      <a:r>
                        <a:rPr lang="en-US" dirty="0" smtClean="0"/>
                        <a:t>, Q1, </a:t>
                      </a:r>
                      <a:r>
                        <a:rPr lang="en-US" dirty="0"/>
                        <a:t>Vp1</a:t>
                      </a:r>
                      <a:r>
                        <a:rPr lang="en-US" dirty="0" smtClean="0"/>
                        <a:t>, Q2 </a:t>
                      </a:r>
                      <a:r>
                        <a:rPr lang="en-US" dirty="0"/>
                        <a:t>Vp2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6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k12, k21,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k12, k21, k13, k31,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5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beta,</a:t>
                      </a:r>
                      <a:r>
                        <a:rPr lang="en-US" baseline="0" dirty="0"/>
                        <a:t> C, gamma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54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542" y="3919115"/>
            <a:ext cx="6793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2"/>
                </a:solidFill>
              </a:rPr>
              <a:t>r</a:t>
            </a:r>
            <a:r>
              <a:rPr lang="en-GB" dirty="0"/>
              <a:t> also uses parameter aliases;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 =</a:t>
            </a:r>
            <a:r>
              <a:rPr lang="en-GB" dirty="0" err="1"/>
              <a:t>Vc</a:t>
            </a:r>
            <a:r>
              <a:rPr lang="en-GB" dirty="0"/>
              <a:t> =  V1 and Q = Cld.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 case does not </a:t>
            </a:r>
            <a:r>
              <a:rPr lang="en-GB" dirty="0" smtClean="0"/>
              <a:t>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r>
              <a:rPr lang="en-GB" dirty="0"/>
              <a:t>Parameter aliases are context dependent.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first can be Volume = </a:t>
            </a:r>
            <a:r>
              <a:rPr lang="en-GB" dirty="0" err="1"/>
              <a:t>Vc</a:t>
            </a:r>
            <a:r>
              <a:rPr lang="en-GB" dirty="0"/>
              <a:t>, (Can start with 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Second numbered Volume = </a:t>
            </a:r>
            <a:r>
              <a:rPr lang="en-GB" dirty="0" err="1"/>
              <a:t>Vp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NONMEM style parameters are supported.</a:t>
            </a:r>
          </a:p>
          <a:p>
            <a:r>
              <a:rPr lang="en-GB" b="1" i="1" dirty="0"/>
              <a:t>CMT #1 = depot (w/</a:t>
            </a:r>
            <a:r>
              <a:rPr lang="en-GB" b="1" i="1" dirty="0" err="1"/>
              <a:t>Ka</a:t>
            </a:r>
            <a:r>
              <a:rPr lang="en-GB" b="1" i="1" dirty="0"/>
              <a:t>) / central (without </a:t>
            </a:r>
            <a:r>
              <a:rPr lang="en-GB" b="1" i="1" dirty="0" err="1"/>
              <a:t>Ka</a:t>
            </a:r>
            <a:r>
              <a:rPr lang="en-GB" b="1" i="1" dirty="0"/>
              <a:t>) compartment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64680" y="2638653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V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 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lVp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ld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1903" y="3861048"/>
            <a:ext cx="397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compartment solved model is specified by </a:t>
            </a:r>
            <a:r>
              <a:rPr lang="en-US" dirty="0" err="1"/>
              <a:t>linCmt</a:t>
            </a:r>
            <a:r>
              <a:rPr lang="en-US" dirty="0"/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1902" y="4687976"/>
            <a:ext cx="3828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and 3 </a:t>
            </a:r>
            <a:r>
              <a:rPr lang="en-US" dirty="0"/>
              <a:t>compartment model is also specified by </a:t>
            </a:r>
            <a:r>
              <a:rPr lang="en-US" dirty="0" err="1"/>
              <a:t>linCmt</a:t>
            </a:r>
            <a:r>
              <a:rPr lang="en-US" dirty="0" smtClean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model depends on provided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352" y="6330806"/>
            <a:ext cx="1137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2"/>
              </a:rPr>
              <a:t>https://nlmixrdevelopment.github.io/RxODE/articles/RxODE-model-types.html#solved-compartment-models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21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3853</Words>
  <Application>Microsoft Office PowerPoint</Application>
  <PresentationFormat>Widescreen</PresentationFormat>
  <Paragraphs>882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 Black</vt:lpstr>
      <vt:lpstr>Calibri</vt:lpstr>
      <vt:lpstr>Cambria Math</vt:lpstr>
      <vt:lpstr>Century Gothic</vt:lpstr>
      <vt:lpstr>Courier New</vt:lpstr>
      <vt:lpstr>SFMono-Regular</vt:lpstr>
      <vt:lpstr>Tahoma</vt:lpstr>
      <vt:lpstr>Wingdings</vt:lpstr>
      <vt:lpstr>OccamsPresentation</vt:lpstr>
      <vt:lpstr>nlmixr: an open-source package for pharmacometric modelling in R</vt:lpstr>
      <vt:lpstr>Who we are</vt:lpstr>
      <vt:lpstr>Vision of</vt:lpstr>
      <vt:lpstr>Outline   </vt:lpstr>
      <vt:lpstr>modelling syntax, running nlmixr models and  nlmixr output</vt:lpstr>
      <vt:lpstr>Anatomy of a NONMEM control stream for a popPK model</vt:lpstr>
      <vt:lpstr>Anatomy of a nlmixr control stream for a popPK model compared to NONMEM</vt:lpstr>
      <vt:lpstr>A nlmixr model has two main parts: initialisation and model</vt:lpstr>
      <vt:lpstr>nlmixr uses defined parameters to select 1, 2 or 3 solved compartment model with linCmt()  closed-form solutions</vt:lpstr>
      <vt:lpstr>A nlmixr model block in case of no closed-form solution or PD model and ODE model block is required  linCmt cannot be used</vt:lpstr>
      <vt:lpstr>Add lag time (alag) to the model</vt:lpstr>
      <vt:lpstr>Add Bioavailability (F) and lag time (alag) to the model</vt:lpstr>
      <vt:lpstr>Finalising and checking a nlmixr model verifies nlmixr detects the correct solved model (or RxODE model), as well as showing the parsed initial estimates</vt:lpstr>
      <vt:lpstr>Fitting nlmixr models takes the estimation method (with its options) and produces a nlmixr combined dataset/fit object</vt:lpstr>
      <vt:lpstr>Residual Error models and Multiple Endpoints</vt:lpstr>
      <vt:lpstr>Inclusion of Covariates into a SAEM nlmixr model</vt:lpstr>
      <vt:lpstr>Overview of non-linear mixed effect model algorithms in nlmixr: </vt:lpstr>
      <vt:lpstr>diagnostic plots from a nlmixr model</vt:lpstr>
      <vt:lpstr>Simple goodness of fit plots can be produced by a simple plot(fit)</vt:lpstr>
      <vt:lpstr>Xpose Plots can be created by converting fit to xpose data</vt:lpstr>
      <vt:lpstr>Individual Plots Using Fit Data Shows observations &amp; connects the dots for individual points</vt:lpstr>
      <vt:lpstr>Model Evaluation with Visual Predictive Check</vt:lpstr>
      <vt:lpstr>simulating from a nlmixr model</vt:lpstr>
      <vt:lpstr>Excursion to RxODE </vt:lpstr>
      <vt:lpstr>RxODE is the ODE solving engine that powers the  estimation methods of nlmixr</vt:lpstr>
      <vt:lpstr>Specify a variety of dosing schedules using the add.dosing() function</vt:lpstr>
      <vt:lpstr>Creating an eventTable with et(), add.sampling(),   add.dosing()</vt:lpstr>
      <vt:lpstr>Back to Simulating with nlmixr  </vt:lpstr>
      <vt:lpstr>Simulating using nlmixr Simulate a new regimen (BID) – No Parameter Uncertainty</vt:lpstr>
      <vt:lpstr>Simulation Output The simulation has information about the parameters that were used in the simulation from the model fit (= Solved RxODE object)</vt:lpstr>
      <vt:lpstr>PowerPoint Presentation</vt:lpstr>
      <vt:lpstr>Simulating using nlmixr Simulate a new regimen (BID) – With Parameter Uncertainty   add one additional parameter “nStud” </vt:lpstr>
      <vt:lpstr>PowerPoint Presentation</vt:lpstr>
      <vt:lpstr>The “Study” realization of each “omega” matrix and “sigma” matrix can also be accessed</vt:lpstr>
      <vt:lpstr>Simulate a new regimen (BID) – With Parameter Uncertainty  Simulation Plot</vt:lpstr>
      <vt:lpstr>Hands-on</vt:lpstr>
      <vt:lpstr>Update/change models incrementally on the fly in nlmixr Modeling Piping </vt:lpstr>
      <vt:lpstr>Update/change models incrementally on the fly </vt:lpstr>
      <vt:lpstr>Estimation of Multiple Endpoints in nlmixr  </vt:lpstr>
      <vt:lpstr>Multiple Endpoints (e.g. joint PKPD model, multiple PD endpoints)</vt:lpstr>
      <vt:lpstr>Multiple Endpoints (e.g. joint PKPD model, multiple PD endpoints)</vt:lpstr>
      <vt:lpstr>Outlook: April 2019</vt:lpstr>
      <vt:lpstr>Comparison – See Poster 1356</vt:lpstr>
      <vt:lpstr>By the people: nlmixr support and add-ons</vt:lpstr>
      <vt:lpstr>: a popPKPD tool by pharmacometricians, for pharmacometricians</vt:lpstr>
      <vt:lpstr>Resources, documentation and further reading</vt:lpstr>
      <vt:lpstr>Back-up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Fidler, Matt</cp:lastModifiedBy>
  <cp:revision>376</cp:revision>
  <cp:lastPrinted>2018-07-19T14:45:16Z</cp:lastPrinted>
  <dcterms:created xsi:type="dcterms:W3CDTF">2016-11-23T19:12:10Z</dcterms:created>
  <dcterms:modified xsi:type="dcterms:W3CDTF">2019-05-31T19:55:00Z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TRAMEMI1@novartis.net</vt:lpwstr>
  </property>
  <property fmtid="{D5CDD505-2E9C-101B-9397-08002B2CF9AE}" pid="5" name="MSIP_Label_4929bff8-5b33-42aa-95d2-28f72e792cb0_SetDate">
    <vt:lpwstr>2019-04-01T23:14:30.7774925Z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Extended_MSFT_Method">
    <vt:lpwstr>Automatic</vt:lpwstr>
  </property>
  <property fmtid="{D5CDD505-2E9C-101B-9397-08002B2CF9AE}" pid="9" name="Confidentiality">
    <vt:lpwstr>Business Use Only</vt:lpwstr>
  </property>
</Properties>
</file>